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15" r:id="rId4"/>
    <p:sldId id="275" r:id="rId5"/>
    <p:sldId id="313" r:id="rId6"/>
    <p:sldId id="327" r:id="rId7"/>
    <p:sldId id="321" r:id="rId8"/>
    <p:sldId id="322" r:id="rId9"/>
    <p:sldId id="328" r:id="rId10"/>
    <p:sldId id="323" r:id="rId11"/>
    <p:sldId id="318" r:id="rId12"/>
    <p:sldId id="324" r:id="rId13"/>
    <p:sldId id="320" r:id="rId14"/>
    <p:sldId id="326" r:id="rId15"/>
    <p:sldId id="292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7">
          <p15:clr>
            <a:srgbClr val="A4A3A4"/>
          </p15:clr>
        </p15:guide>
        <p15:guide id="2" pos="29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DF6"/>
    <a:srgbClr val="4F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93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067"/>
        <p:guide pos="29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D7BAB-C921-431B-A4EC-E3DFF4878AF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711B1-6254-463A-B580-20146580B9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711B1-6254-463A-B580-20146580B90B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noProof="1" smtClean="0"/>
              <a:t>Образец подзаголовка</a:t>
            </a:r>
            <a:endParaRPr lang="ru-RU" noProof="1"/>
          </a:p>
        </p:txBody>
      </p:sp>
      <p:sp>
        <p:nvSpPr>
          <p:cNvPr id="4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CBAFD-403B-45BA-8F92-A501BEC0AEF8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5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1AF04-7F1F-49AA-ABDA-2D834D45FC0F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0B1B-2482-4029-9995-BD70F3C96B00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5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E9DD-3E5A-40B4-AFF3-D2C4F0883FDA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552C-92BD-4F3D-A33C-D0FE0519612F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5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830AD-B21A-4894-99B6-A133DD010B8B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22092-A819-4282-8021-A021E20CB0D2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5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13AFA-1101-40F4-8E1A-BC3EBEB5FBD3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4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DC9-4C70-46DD-A175-15070DA21F0A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5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E3DEA-F3A9-4B91-A096-39CBB1ED8253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5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2C257-51EA-410E-B40B-0281D2EC24B7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6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7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15DAF-AD60-4B88-863F-2FFEBA317232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7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FAB86-5C63-4AC5-A124-6EAFCA0BB9B2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8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9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D39B6-65AD-4FE9-AF75-1C8895DE0CA5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B9362-43E4-46C2-B413-F9099B583E95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4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C441D-66D0-4850-A4BD-21FF3779D0AC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50941-89DF-48C4-B756-7BEC1AF18039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3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4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F8426-9506-454D-9602-9121BF399D8A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5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C284-720E-488C-A7D3-C29BC8C60158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6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7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7AD3E-A42B-440C-9755-A3199FB11FC4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5" name="Замещающая дата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A3274-9C98-4143-A302-8C83F9DA91FC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6" name="Замещающий нижний колонтитул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7" name="Замещающий номер слайда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283D8-42B9-4BD6-BB89-48D89BAB9D8A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Click to edit Master title style</a:t>
            </a:r>
          </a:p>
        </p:txBody>
      </p:sp>
      <p:sp>
        <p:nvSpPr>
          <p:cNvPr id="1027" name="Замещающий текст 102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Click to edit Master text styles</a:t>
            </a:r>
          </a:p>
          <a:p>
            <a:pPr lvl="1"/>
            <a:r>
              <a:rPr lang="ru-RU" altLang="zh-CN" smtClean="0"/>
              <a:t>Second level</a:t>
            </a:r>
          </a:p>
          <a:p>
            <a:pPr lvl="2"/>
            <a:r>
              <a:rPr lang="ru-RU" altLang="zh-CN" smtClean="0"/>
              <a:t>Third level</a:t>
            </a:r>
          </a:p>
          <a:p>
            <a:pPr lvl="3"/>
            <a:r>
              <a:rPr lang="ru-RU" altLang="zh-CN" smtClean="0"/>
              <a:t>Fourth level</a:t>
            </a:r>
          </a:p>
          <a:p>
            <a:pPr lvl="4"/>
            <a:r>
              <a:rPr lang="ru-RU" altLang="zh-CN" smtClean="0"/>
              <a:t>Fifth level</a:t>
            </a:r>
          </a:p>
        </p:txBody>
      </p:sp>
      <p:sp>
        <p:nvSpPr>
          <p:cNvPr id="1028" name="Замещающая дата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fld id="{1C60F0A4-A805-4DB6-B55F-26573581501E}" type="datetime1">
              <a:rPr lang="ru-RU" altLang="zh-CN"/>
              <a:pPr>
                <a:defRPr/>
              </a:pPr>
              <a:t>13.12.2022</a:t>
            </a:fld>
            <a:endParaRPr lang="ru-RU" altLang="zh-CN"/>
          </a:p>
        </p:txBody>
      </p:sp>
      <p:sp>
        <p:nvSpPr>
          <p:cNvPr id="1029" name="Замещающий нижний колонтитул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1030" name="Замещающий номер слайда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400"/>
            </a:lvl1pPr>
          </a:lstStyle>
          <a:p>
            <a:fld id="{C1C401C2-46E3-440F-9A2E-3E119038B5EE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://upload.wikimedia.org/wikipedia/commons/thumb/6/66/Coat_of_arms_of_Kirov.svg/291px-Coat_of_arms_of_Kirov.svg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6/66/Coat_of_arms_of_Kirov.svg/291px-Coat_of_arms_of_Kirov.svg.p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710" y="188775"/>
            <a:ext cx="809625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1043755" y="908825"/>
            <a:ext cx="77866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не достигшим возраста 18 лет детям военнослужащих бесплатных услуг дополнительного образования в муниципальных образовательных организациях, подведомственных департаменту образования администрации города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Кирова</a:t>
            </a:r>
            <a:endParaRPr lang="ru-RU" altLang="zh-CN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Перечень документов, подаваемых в образовательную организацию</a:t>
            </a:r>
          </a:p>
        </p:txBody>
      </p:sp>
      <p:pic>
        <p:nvPicPr>
          <p:cNvPr id="7191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00" y="188775"/>
            <a:ext cx="7096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705" y="1600200"/>
            <a:ext cx="8496590" cy="4525963"/>
          </a:xfrm>
        </p:spPr>
        <p:txBody>
          <a:bodyPr/>
          <a:lstStyle/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Заявление о внесении изменений в условия договора об оказании платных образовательных услуг (форму заявления устанавливает образовательная организация).</a:t>
            </a:r>
          </a:p>
          <a:p>
            <a:pPr marL="358775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Возможный вариант текста заявления: в связи с предоставлением обучающемуся _____________ дополнительной меры социальной поддержки в виде предоставления бесплатных услуг дополнительного образования  (приказ начальника департамента образования администрации города Кирова от ________ № _________) прошу внести изменения в условия договора об оказании платных образовательных услуг от ________   № ______ и освободить от внесения платы за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предоставляемые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услуги дополнительного образования по данному договору.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  Копию выписки из приказа начальника департамента образования о предоставлении или о продлении предоставления дополнительной меры социальной поддержки в виде предоставления бесплатных услуг дополнительного образования несовершеннолетнему ребенку (детям) военнослужащего или о ее продлении. (Брать копию, но сверить с подлинником, который должен быть предъявлен)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49225"/>
            <a:ext cx="64611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Обязанности образовательной организации</a:t>
            </a:r>
          </a:p>
        </p:txBody>
      </p:sp>
      <p:sp>
        <p:nvSpPr>
          <p:cNvPr id="9220" name="Объект 2"/>
          <p:cNvSpPr>
            <a:spLocks noGrp="1"/>
          </p:cNvSpPr>
          <p:nvPr>
            <p:ph idx="1"/>
          </p:nvPr>
        </p:nvSpPr>
        <p:spPr>
          <a:xfrm>
            <a:off x="107950" y="1773238"/>
            <a:ext cx="8856663" cy="4352925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Внести в локальные нормативные акты, определяющие порядок оказания платных услуг, изменения, определяющие механизм предоставления бесплатных услуг дополнительного образования в муниципальной образовательной организации, в том числе дополнить пунктом (пунктами) об освобождении от внесения платы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предоставляемые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услуги дополнительного образования детям военнослужащих, условиях освобождения от внесения платы за указанные услуги.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Контролировать наличие (включение) дополнительных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программ в региональном навигаторе дополнительного образования детей в Кировской области.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49225"/>
            <a:ext cx="64611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Обязанности образовательной организации</a:t>
            </a:r>
          </a:p>
        </p:txBody>
      </p:sp>
      <p:sp>
        <p:nvSpPr>
          <p:cNvPr id="9220" name="Объект 2"/>
          <p:cNvSpPr>
            <a:spLocks noGrp="1"/>
          </p:cNvSpPr>
          <p:nvPr>
            <p:ph idx="1"/>
          </p:nvPr>
        </p:nvSpPr>
        <p:spPr>
          <a:xfrm>
            <a:off x="107950" y="1773238"/>
            <a:ext cx="8856663" cy="453596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Внести изменения в договоры об оказании платных образовательных услуг ребенку (детям) военнослужащего. Изменения вносятся на основании оформленного заявления родителя (законного представителя) ребенка (детей) военнослужащего и выписки из приказа начальника департамента образования о предоставлении ребенку (детям) военнослужащего бесплатных услуг дополнительного образования в образовательных организациях.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Обеспечить отдельный учет посещаемости несовершеннолетними детьми военнослужащих занятий по дополнительному образованию.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49225"/>
            <a:ext cx="64611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Финансовый механизм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1773238"/>
          <a:ext cx="8856663" cy="4754880"/>
        </p:xfrm>
        <a:graphic>
          <a:graphicData uri="http://schemas.openxmlformats.org/drawingml/2006/table">
            <a:tbl>
              <a:tblPr/>
              <a:tblGrid>
                <a:gridCol w="4752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и автономные образовательные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0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Казенные образовательные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 на иные цели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Бюджетная смета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 финансирования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местного бюджета муниципального образования «Город Киров»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 расходов:</a:t>
                      </a:r>
                    </a:p>
                    <a:p>
                      <a:pPr algn="l"/>
                      <a:r>
                        <a:rPr lang="ru-RU" sz="2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заработная плата работников, непосредственно связанных с предоставлением бесплатной услуги дополнительного образования, с начислениями на выплаты по оплате труда;</a:t>
                      </a:r>
                    </a:p>
                    <a:p>
                      <a:pPr algn="l"/>
                      <a:r>
                        <a:rPr lang="ru-RU" sz="2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учебные расходы в части приобретения расходных материалов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D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49225"/>
            <a:ext cx="64611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Информирование граждан</a:t>
            </a:r>
          </a:p>
        </p:txBody>
      </p:sp>
      <p:sp>
        <p:nvSpPr>
          <p:cNvPr id="9220" name="Объект 2"/>
          <p:cNvSpPr>
            <a:spLocks noGrp="1"/>
          </p:cNvSpPr>
          <p:nvPr>
            <p:ph idx="1"/>
          </p:nvPr>
        </p:nvSpPr>
        <p:spPr>
          <a:xfrm>
            <a:off x="107950" y="1773238"/>
            <a:ext cx="8856663" cy="4352925"/>
          </a:xfrm>
        </p:spPr>
        <p:txBody>
          <a:bodyPr/>
          <a:lstStyle/>
          <a:p>
            <a:pPr indent="158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Размещение информации о предоставлении дополнительной меры социальной поддержки в виде предоставления не достигшим возраста </a:t>
            </a:r>
          </a:p>
          <a:p>
            <a:pPr indent="158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лет детям военнослужащих бесплатных услуг дополнительного образования на сайте образовательной организации и на информационных стендах.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/>
            </a:r>
            <a:br>
              <a:rPr lang="ru-RU" altLang="en-US" smtClean="0"/>
            </a:br>
            <a:r>
              <a:rPr lang="ru-RU" altLang="en-US" smtClean="0"/>
              <a:t/>
            </a:r>
            <a:br>
              <a:rPr lang="ru-RU" altLang="en-US" smtClean="0"/>
            </a:br>
            <a:r>
              <a:rPr lang="ru-RU" altLang="en-US" smtClean="0"/>
              <a:t/>
            </a:r>
            <a:br>
              <a:rPr lang="ru-RU" altLang="en-US" smtClean="0"/>
            </a:br>
            <a:r>
              <a:rPr lang="ru-RU" altLang="en-US" smtClean="0"/>
              <a:t/>
            </a:r>
            <a:br>
              <a:rPr lang="ru-RU" altLang="en-US" smtClean="0"/>
            </a:br>
            <a:r>
              <a:rPr lang="ru-RU" altLang="en-US" smtClean="0"/>
              <a:t/>
            </a:r>
            <a:br>
              <a:rPr lang="ru-RU" altLang="en-US" smtClean="0"/>
            </a:br>
            <a:r>
              <a:rPr lang="ru-RU" altLang="en-US" smtClean="0"/>
              <a:t/>
            </a:r>
            <a:br>
              <a:rPr lang="ru-RU" altLang="en-US" smtClean="0"/>
            </a:br>
            <a:r>
              <a:rPr lang="ru-RU" altLang="en-US" smtClean="0"/>
              <a:t/>
            </a:r>
            <a:br>
              <a:rPr lang="ru-RU" altLang="en-US" smtClean="0"/>
            </a:br>
            <a:r>
              <a:rPr lang="ru-RU" altLang="en-US" b="1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49225"/>
            <a:ext cx="64611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543050"/>
            <a:ext cx="8856663" cy="4583113"/>
          </a:xfrm>
        </p:spPr>
        <p:txBody>
          <a:bodyPr/>
          <a:lstStyle/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Решением Кировской городской Думы от 30.11.2022 № 3/7 «Об установлении членам семей отдельных категорий граждан дополнительных мер социальной поддержки и расходного обязательства по их предоставлению».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города Кирова от 09.12.2022 № 3551-п  «Об утверждении порядка предоставления дополнительной меры социальной поддержки в виде предоставления не достигшим возраста 18 лет детям военнослужащих бесплатных услуг дополнительного образования в муниципальных образовательных организациях, подведомственных департаменту образования администрации города Кирова».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начальника департамента от 09.12.2022 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7-978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мерах по реализации постановления администрации города Кирова от 09.12.2022 № 3551-п «Об утверждении порядка предоставления дополнительной меры социальной поддержки в виде предоставления не достигшим возраста 18 лет детям военнослужащих бесплатных услуг дополнительного образования в муниципальных образовательных организациях, подведомственных департаменту образования администрации города Кирова».</a:t>
            </a:r>
          </a:p>
          <a:p>
            <a:pPr eaLnBrk="1" hangingPunct="1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49225"/>
            <a:ext cx="64611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63095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Право на бесплатные услуги дополнительного образования</a:t>
            </a:r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107950" y="1773238"/>
            <a:ext cx="8856663" cy="4352925"/>
          </a:xfrm>
        </p:spPr>
        <p:txBody>
          <a:bodyPr/>
          <a:lstStyle/>
          <a:p>
            <a:pPr eaLnBrk="1" hangingPunct="1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Не достигшие возраста 18 лет дети: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лиц, призванных в соответствии с Указом Президента Российской Федерации от 21.09.2022 № 647 «Об объявлении частичной мобилизации в Российской Федерации» на военную службу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мобилизации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Вооруженные Силы Российской Федерации;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лиц, принимающих участие в специальной военной операции на территориях Украины, Донецкой Народной Республики и Луганской Народной Республики и заключивших не ранее 24.02.2022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контракт о прохождении военной службы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 Вооруженных Силах Российской Федерации;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лиц, принимающих участие в специальной военной операции на территориях Украины, Донецкой Народной Республики и Луганской Народной Республики и заключивших не ранее 24.02.2022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контракт о добровольном содействии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выполнении задач, возложенных на Вооруженные Силы Российской Федерации.</a:t>
            </a:r>
          </a:p>
          <a:p>
            <a:pPr eaLnBrk="1" hangingPunct="1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Зарегистрированы и (или) проживают на территории муниципального образования «Город Киров».</a:t>
            </a:r>
          </a:p>
          <a:p>
            <a:pPr eaLnBrk="1" hangingPunct="1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Бесплатные услуги дополнительного образования</a:t>
            </a:r>
            <a:endParaRPr lang="ru-RU" alt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00" y="260780"/>
            <a:ext cx="7096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199" y="1916113"/>
            <a:ext cx="8219085" cy="4105275"/>
          </a:xfrm>
        </p:spPr>
        <p:txBody>
          <a:bodyPr/>
          <a:lstStyle/>
          <a:p>
            <a:pPr indent="15875"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услуги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оказываемые по договорам об оказании платных образовательных услуг, по которым родители (законные представители) освобождены от внесения платы за предоставляемые услуги дополнительного образования</a:t>
            </a:r>
          </a:p>
          <a:p>
            <a:pPr indent="15875"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15875"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Механизм предоставления</a:t>
            </a:r>
          </a:p>
        </p:txBody>
      </p:sp>
      <p:pic>
        <p:nvPicPr>
          <p:cNvPr id="6" name="Содержимое 5" descr="Человек идет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67715" y="3284990"/>
            <a:ext cx="1450615" cy="1296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14" descr="Картинка 1 из 314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" y="190500"/>
            <a:ext cx="7096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6"/>
          <p:cNvSpPr/>
          <p:nvPr/>
        </p:nvSpPr>
        <p:spPr>
          <a:xfrm rot="19932003">
            <a:off x="1731346" y="2436735"/>
            <a:ext cx="774740" cy="361309"/>
          </a:xfrm>
          <a:prstGeom prst="rightArrow">
            <a:avLst>
              <a:gd name="adj1" fmla="val 48883"/>
              <a:gd name="adj2" fmla="val 586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43879" y="1772885"/>
            <a:ext cx="2232156" cy="1080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МКУ ЦПКРО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(ул. Профсоюзная,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41а)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220045" y="1844890"/>
            <a:ext cx="792055" cy="36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56110" y="1772886"/>
            <a:ext cx="2232155" cy="1152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85" y="4221055"/>
            <a:ext cx="5472380" cy="5040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Общеобразовательная организация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220045" y="2348925"/>
            <a:ext cx="792055" cy="36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8937957">
            <a:off x="1871927" y="2815349"/>
            <a:ext cx="792055" cy="36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 rot="19915571">
            <a:off x="1213176" y="2052443"/>
            <a:ext cx="1296090" cy="4320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25" y="1268850"/>
            <a:ext cx="1296090" cy="4320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4030" y="2996970"/>
            <a:ext cx="1296090" cy="504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выписка из приказа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 rot="19817586">
            <a:off x="1875528" y="3212990"/>
            <a:ext cx="1296090" cy="504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выписка из приказа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730" y="2924965"/>
            <a:ext cx="93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этап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740" y="4653085"/>
            <a:ext cx="93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033205">
            <a:off x="2015359" y="4186216"/>
            <a:ext cx="792055" cy="36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2093300">
            <a:off x="1867595" y="4631235"/>
            <a:ext cx="792055" cy="36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3148137">
            <a:off x="1576863" y="5070105"/>
            <a:ext cx="792055" cy="36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627865" y="5013110"/>
            <a:ext cx="5472380" cy="5040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Дошкольная образовательная организация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740" y="5805165"/>
            <a:ext cx="6984485" cy="576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организация дополнительного образования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Подать документы могут</a:t>
            </a:r>
          </a:p>
        </p:txBody>
      </p:sp>
      <p:pic>
        <p:nvPicPr>
          <p:cNvPr id="7191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00" y="188775"/>
            <a:ext cx="7096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7787055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 (законный представитель) несовершеннолетнего ребенка военнослужащего,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по нотариально удостоверенной доверенности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несовершеннолетний ребенок военнослужащего, достигший возраста 16 лет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1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Перечень документов, подаваемых в МКУ ЦПКРО</a:t>
            </a:r>
          </a:p>
        </p:txBody>
      </p:sp>
      <p:pic>
        <p:nvPicPr>
          <p:cNvPr id="7191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00" y="188775"/>
            <a:ext cx="7096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36309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1.Заявление (по форме).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Копию паспорта заявителя.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Копию свидетельства о рождении (свидетельства об усыновлении, удочерении) несовершеннолетнего ребенка (детей) военнослужащего.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Свидетельство (справку) о регистрации по месту жительства ребенка (детей) военнослужащего на территории МО «Город Киров» или иной документ, подтверждающий проживание ребенка на территории МО «Город Киров».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Копию документа, подтверждающего регистрацию несовершеннолетнего ребенка (детей) военнослужащего в системе индивидуального (персонифицированного) учета в системе обязательного пенсионного страхования.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Справку, выданную районным отделом федерального казенного учреждения «Военный комиссариат Кировской области» не ранее чем за один месяц до дня подачи заявления, подтверждающую, что родитель ребенка относится к соответствующей категории военнослужащих, или копию удостоверения, выданного МФЦ, действительного на день подачи заявления.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Перечень документов, подаваемых в МКУ ЦПКРО</a:t>
            </a:r>
          </a:p>
        </p:txBody>
      </p:sp>
      <p:pic>
        <p:nvPicPr>
          <p:cNvPr id="7191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00" y="188775"/>
            <a:ext cx="7096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36309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Дополнительные документы в зависимости от заявителя: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Копию договора о передаче ребенка (детей) на воспитание в приемную семью либо копию решения органа местного самоуправления об установлении над ребенком опеки при передаче ребенка в приемную семью или оформлении над ним опеки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(для опекуна или попечителя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предоставляется справка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Нотариально заверенную доверенность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(для представителя по нотариально удостоверенной доверенности).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Место и часы приема документов в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МКУ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ЦПКРО (МОЦ)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91" name="Picture 14" descr="Картинка 1 из 31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00" y="188775"/>
            <a:ext cx="7096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3630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610020, г. Киров, ул. Профсоюзная,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41а,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09:00-12:00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 15:00-19:00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15:00-17:30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четверг 13:00-15:00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 09:00-12:00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543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785</Words>
  <Application>Microsoft Office PowerPoint</Application>
  <PresentationFormat>Экран (4:3)</PresentationFormat>
  <Paragraphs>77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Презентация PowerPoint</vt:lpstr>
      <vt:lpstr>Нормативные документы</vt:lpstr>
      <vt:lpstr>    Право на бесплатные услуги дополнительного образования</vt:lpstr>
      <vt:lpstr> Бесплатные услуги дополнительного образования</vt:lpstr>
      <vt:lpstr>   Механизм предоставления</vt:lpstr>
      <vt:lpstr>     Подать документы могут</vt:lpstr>
      <vt:lpstr>     Перечень документов, подаваемых в МКУ ЦПКРО</vt:lpstr>
      <vt:lpstr>     Перечень документов, подаваемых в МКУ ЦПКРО</vt:lpstr>
      <vt:lpstr>     Место и часы приема документов в  МКУ ЦПКРО (МОЦ)</vt:lpstr>
      <vt:lpstr>     Перечень документов, подаваемых в образовательную организацию</vt:lpstr>
      <vt:lpstr>    Обязанности образовательной организации</vt:lpstr>
      <vt:lpstr>    Обязанности образовательной организации</vt:lpstr>
      <vt:lpstr>    Финансовый механизм</vt:lpstr>
      <vt:lpstr>    Информирование граждан</vt:lpstr>
      <vt:lpstr>       Благодарю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 В. Плюснина</cp:lastModifiedBy>
  <cp:revision>73</cp:revision>
  <dcterms:created xsi:type="dcterms:W3CDTF">2019-05-20T21:24:00Z</dcterms:created>
  <dcterms:modified xsi:type="dcterms:W3CDTF">2022-12-13T08:27:36Z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