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0" r:id="rId3"/>
    <p:sldId id="348" r:id="rId4"/>
    <p:sldId id="349" r:id="rId5"/>
    <p:sldId id="316" r:id="rId6"/>
    <p:sldId id="317" r:id="rId7"/>
    <p:sldId id="309" r:id="rId8"/>
    <p:sldId id="279" r:id="rId9"/>
    <p:sldId id="290" r:id="rId10"/>
    <p:sldId id="291" r:id="rId11"/>
    <p:sldId id="292" r:id="rId12"/>
    <p:sldId id="293" r:id="rId13"/>
    <p:sldId id="345" r:id="rId14"/>
    <p:sldId id="294" r:id="rId15"/>
    <p:sldId id="282" r:id="rId16"/>
    <p:sldId id="287" r:id="rId17"/>
    <p:sldId id="346" r:id="rId18"/>
    <p:sldId id="318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38" r:id="rId44"/>
    <p:sldId id="339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15" r:id="rId55"/>
    <p:sldId id="311" r:id="rId56"/>
    <p:sldId id="351" r:id="rId57"/>
    <p:sldId id="304" r:id="rId58"/>
    <p:sldId id="286" r:id="rId59"/>
    <p:sldId id="305" r:id="rId60"/>
    <p:sldId id="369" r:id="rId61"/>
    <p:sldId id="370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8" y="-4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56379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239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832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D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18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7469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2699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309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784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831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4168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4290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23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tatements.43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HFpjc" TargetMode="External"/><Relationship Id="rId2" Type="http://schemas.openxmlformats.org/officeDocument/2006/relationships/hyperlink" Target="mailto:eriso@kirovipk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-k55@mail.ru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sch55@kirovedu.ru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aoIc_/LHPkrsd7IZtNOGqnguE24Q2EOukaY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chooll55_kirov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916832"/>
            <a:ext cx="10058400" cy="2408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ПРИЁМ В 1 КЛАСС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НА 2025-2026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УЧЕБНЫЙ ГОД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594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«Средняя общеобразовательная школа № 55» города Кирова</a:t>
            </a:r>
            <a:endParaRPr lang="ru-RU" dirty="0"/>
          </a:p>
        </p:txBody>
      </p:sp>
      <p:pic>
        <p:nvPicPr>
          <p:cNvPr id="4" name="Рисунок 3" descr="C:\Users\User\Downloads\6nlXv-Fye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24" y="0"/>
            <a:ext cx="266697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д. </a:t>
            </a:r>
            <a:r>
              <a:rPr lang="ru-RU" sz="3200" b="1" dirty="0" err="1" smtClean="0">
                <a:solidFill>
                  <a:schemeClr val="tx1"/>
                </a:solidFill>
              </a:rPr>
              <a:t>Сергеево</a:t>
            </a:r>
            <a:r>
              <a:rPr lang="ru-RU" sz="3200" dirty="0" smtClean="0">
                <a:solidFill>
                  <a:schemeClr val="tx1"/>
                </a:solidFill>
              </a:rPr>
              <a:t> (ул. Яблочная, ул. Смородиновая; ул. Клюквенная; ул. Малиновая; ул. Свадебная; ул. Роз; ул. </a:t>
            </a:r>
            <a:r>
              <a:rPr lang="ru-RU" sz="3200" dirty="0" err="1" smtClean="0">
                <a:solidFill>
                  <a:schemeClr val="tx1"/>
                </a:solidFill>
              </a:rPr>
              <a:t>Камарская</a:t>
            </a:r>
            <a:r>
              <a:rPr lang="ru-RU" sz="3200" dirty="0" smtClean="0">
                <a:solidFill>
                  <a:schemeClr val="tx1"/>
                </a:solidFill>
              </a:rPr>
              <a:t>; ул. Верности; ул. Вечерняя; ул. Утренняя; ул. </a:t>
            </a:r>
            <a:r>
              <a:rPr lang="ru-RU" sz="3200" dirty="0" err="1" smtClean="0">
                <a:solidFill>
                  <a:schemeClr val="tx1"/>
                </a:solidFill>
              </a:rPr>
              <a:t>Филаевская</a:t>
            </a:r>
            <a:r>
              <a:rPr lang="ru-RU" sz="3200" dirty="0" smtClean="0">
                <a:solidFill>
                  <a:schemeClr val="tx1"/>
                </a:solidFill>
              </a:rPr>
              <a:t>; ул. Юности, пер. Чистовой)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д. Шубино</a:t>
            </a:r>
            <a:r>
              <a:rPr lang="ru-RU" sz="3200" dirty="0" smtClean="0">
                <a:solidFill>
                  <a:schemeClr val="tx1"/>
                </a:solidFill>
              </a:rPr>
              <a:t> (ул. Светлая, ул. Верхняя, ул. Тихая, пер. Верхний, пер. Нижний)</a:t>
            </a:r>
          </a:p>
          <a:p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1928802"/>
            <a:ext cx="10058400" cy="4286280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ул. </a:t>
            </a:r>
            <a:r>
              <a:rPr lang="ru-RU" sz="3200" b="1" dirty="0" err="1" smtClean="0">
                <a:solidFill>
                  <a:schemeClr val="tx1"/>
                </a:solidFill>
              </a:rPr>
              <a:t>Оричевская</a:t>
            </a:r>
            <a:r>
              <a:rPr lang="ru-RU" sz="3200" b="1" dirty="0" smtClean="0">
                <a:solidFill>
                  <a:schemeClr val="tx1"/>
                </a:solidFill>
              </a:rPr>
              <a:t>;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</a:t>
            </a:r>
            <a:r>
              <a:rPr lang="ru-RU" sz="3200" b="1" dirty="0" err="1" smtClean="0">
                <a:solidFill>
                  <a:schemeClr val="tx1"/>
                </a:solidFill>
              </a:rPr>
              <a:t>Березниковская</a:t>
            </a:r>
            <a:r>
              <a:rPr lang="ru-RU" sz="3200" b="1" dirty="0" smtClean="0">
                <a:solidFill>
                  <a:schemeClr val="tx1"/>
                </a:solidFill>
              </a:rPr>
              <a:t>,</a:t>
            </a:r>
            <a:r>
              <a:rPr lang="ru-RU" sz="3200" dirty="0" smtClean="0">
                <a:solidFill>
                  <a:schemeClr val="tx1"/>
                </a:solidFill>
              </a:rPr>
              <a:t> 71, 72, 73, 74, 76, 77а, 78, 79, 81, 83, 84, 86, 87, 88, 89, 90, 91, 91а, 92, 93, 95, 96, 97, 98, 99, 100, 101, 102,103, 104, 105, 106, 107, 109, 110, 111, 112, 113, 115, 116, 117, 118, 123, 124, 126, 127, 128, 129, 130, 132, 133, 134, 135, 136, 137, 138, 139, 140,141, 142, 147, 151, 153, 156, 157, 158, 159, 160, 162, 163, 164, 165, 167, 168, 170, 172, 174, 176, 178, 180, 184;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Полевая,</a:t>
            </a:r>
            <a:r>
              <a:rPr lang="ru-RU" sz="3200" dirty="0" smtClean="0">
                <a:solidFill>
                  <a:schemeClr val="tx1"/>
                </a:solidFill>
              </a:rPr>
              <a:t> 71, 75, 76, 78, 80, 81, 82, 83, 84, 85, 86, 87, 88, 90, 91а, 96, 98, 100, 102, 102а, 104, 107, 108, 109, 110, 111, 112, 114, 116, 125, 128, 128а, 130, 131, 132, 133, 134, 135, 136, 137, 139, 141, 143, 148, 152, 154, 158, 162, 164, 168; 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пер. Полевой;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ул. Фрезерная,</a:t>
            </a:r>
            <a:r>
              <a:rPr lang="ru-RU" sz="3200" dirty="0" smtClean="0">
                <a:solidFill>
                  <a:schemeClr val="tx1"/>
                </a:solidFill>
              </a:rPr>
              <a:t> 3, 9, 10, 11, 12, 13, 14, 15, 16, 17, 18, 19, 20, 21, 22, 23, 24, 25, 26, 27, 28, 29, 31, 32, 37, 38, 39, 40, 42, 46, 48, 50, 52, 54;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ул. Весенняя,</a:t>
            </a:r>
            <a:r>
              <a:rPr lang="ru-RU" sz="3200" dirty="0" smtClean="0">
                <a:solidFill>
                  <a:schemeClr val="tx1"/>
                </a:solidFill>
              </a:rPr>
              <a:t> 61, 63, 65, 67, 69, 73, 75, 77, 79, 80, 81, 83, 85, 87, 89, 93, 99, 101, 103, 105, 107, 109, 111, 113, 115, 117, 121;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д. Боровые, д. </a:t>
            </a:r>
            <a:r>
              <a:rPr lang="ru-RU" sz="3200" b="1" dirty="0" err="1" smtClean="0">
                <a:solidFill>
                  <a:schemeClr val="tx1"/>
                </a:solidFill>
              </a:rPr>
              <a:t>Сумароки</a:t>
            </a:r>
            <a:r>
              <a:rPr lang="ru-RU" sz="3200" b="1" dirty="0" smtClean="0">
                <a:solidFill>
                  <a:schemeClr val="tx1"/>
                </a:solidFill>
              </a:rPr>
              <a:t>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Матанцы</a:t>
            </a:r>
            <a:r>
              <a:rPr lang="ru-RU" sz="3200" b="1" dirty="0" smtClean="0">
                <a:solidFill>
                  <a:schemeClr val="tx1"/>
                </a:solidFill>
              </a:rPr>
              <a:t>; ж/</a:t>
            </a:r>
            <a:r>
              <a:rPr lang="ru-RU" sz="3200" b="1" dirty="0" err="1" smtClean="0">
                <a:solidFill>
                  <a:schemeClr val="tx1"/>
                </a:solidFill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</a:rPr>
              <a:t> ст. </a:t>
            </a:r>
            <a:r>
              <a:rPr lang="ru-RU" sz="3200" b="1" dirty="0" err="1" smtClean="0">
                <a:solidFill>
                  <a:schemeClr val="tx1"/>
                </a:solidFill>
              </a:rPr>
              <a:t>Матанцы</a:t>
            </a:r>
            <a:r>
              <a:rPr lang="ru-RU" sz="3200" b="1" dirty="0" smtClean="0">
                <a:solidFill>
                  <a:schemeClr val="tx1"/>
                </a:solidFill>
              </a:rPr>
              <a:t>, д. Колпаки; д. </a:t>
            </a:r>
            <a:r>
              <a:rPr lang="ru-RU" sz="3200" b="1" dirty="0" err="1" smtClean="0">
                <a:solidFill>
                  <a:schemeClr val="tx1"/>
                </a:solidFill>
              </a:rPr>
              <a:t>Родинцы</a:t>
            </a:r>
            <a:r>
              <a:rPr lang="ru-RU" sz="3200" b="1" dirty="0" smtClean="0">
                <a:solidFill>
                  <a:schemeClr val="tx1"/>
                </a:solidFill>
              </a:rPr>
              <a:t>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Подозерье</a:t>
            </a:r>
            <a:r>
              <a:rPr lang="ru-RU" sz="3200" b="1" dirty="0" smtClean="0">
                <a:solidFill>
                  <a:schemeClr val="tx1"/>
                </a:solidFill>
              </a:rPr>
              <a:t>; ул. Слобода Малые Ряби; </a:t>
            </a:r>
            <a:r>
              <a:rPr lang="ru-RU" sz="3200" b="1" dirty="0" err="1" smtClean="0">
                <a:solidFill>
                  <a:schemeClr val="tx1"/>
                </a:solidFill>
              </a:rPr>
              <a:t>сдт</a:t>
            </a:r>
            <a:r>
              <a:rPr lang="ru-RU" sz="3200" b="1" dirty="0" smtClean="0">
                <a:solidFill>
                  <a:schemeClr val="tx1"/>
                </a:solidFill>
              </a:rPr>
              <a:t> Ряби; д. Севастьяновы; д. </a:t>
            </a:r>
            <a:r>
              <a:rPr lang="ru-RU" sz="3200" b="1" dirty="0" err="1" smtClean="0">
                <a:solidFill>
                  <a:schemeClr val="tx1"/>
                </a:solidFill>
              </a:rPr>
              <a:t>Елпаши</a:t>
            </a:r>
            <a:r>
              <a:rPr lang="ru-RU" sz="3200" b="1" dirty="0" smtClean="0">
                <a:solidFill>
                  <a:schemeClr val="tx1"/>
                </a:solidFill>
              </a:rPr>
              <a:t>; д. Хабаровы 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8216" y="285728"/>
            <a:ext cx="10058400" cy="14493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Начало приемной кампании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апреля 2025 года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5538" name="Picture 2" descr="https://sun7-17.userapi.com/impg/avI7kP3SqQBMJ3PTlAnAhiNKFyMqPwdN-SPThQ/8NQS99yFYeY.jpg?size=1280x720&amp;quality=95&amp;sign=aba86f9b2b006bc1219ea4bd3427460a&amp;type=album"/>
          <p:cNvPicPr>
            <a:picLocks noChangeAspect="1" noChangeArrowheads="1"/>
          </p:cNvPicPr>
          <p:nvPr/>
        </p:nvPicPr>
        <p:blipFill>
          <a:blip r:embed="rId2"/>
          <a:srcRect l="1367" t="37500" r="40625" b="15625"/>
          <a:stretch>
            <a:fillRect/>
          </a:stretch>
        </p:blipFill>
        <p:spPr bwMode="auto">
          <a:xfrm>
            <a:off x="1809720" y="2000240"/>
            <a:ext cx="8801162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28802"/>
            <a:ext cx="10972800" cy="4078489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1.Заявление о приеме на обучение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2.Согласие родителя (законного представителя) ребенка на обработку персональных данных в информационной системе для доступа в электронный журнал – на ребенка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3.Согласие родителя (законного представителя) ребенка на обработку персональных данных в информационной системе для доступа в электронный журнал –на родителей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00108"/>
            <a:ext cx="109728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Пакет документов для зачисления в 1 класс, которые необходимо заполнить и предоставить в школу: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28802"/>
            <a:ext cx="10972800" cy="4078489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1. Копия документа, удостоверяющего личность родителя (законного представителя) ребенка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2.Копия свидетельства о рождении ребенка или документа, подтверждающего родство заявителя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3.Копия документа о регистрации ребенка по месту жительства или по месту пребывания или справка о приеме документов для оформления регистрации по месту жительства</a:t>
            </a:r>
          </a:p>
          <a:p>
            <a:pPr lvl="0"/>
            <a:endParaRPr lang="ru-RU" sz="3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85794"/>
            <a:ext cx="10972800" cy="857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Перечень документов для зачисления в 1 класс, которые необходимо приложить к заявлению: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2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Иные документы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000108"/>
            <a:ext cx="11572956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Копия документа, подтверждающего установление опеки или попечительства (при необходимости)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Справка с места работы родителя (ей) (законного(</a:t>
            </a:r>
            <a:r>
              <a:rPr lang="ru-RU" sz="2400" dirty="0" err="1" smtClean="0">
                <a:solidFill>
                  <a:schemeClr val="tx1"/>
                </a:solidFill>
              </a:rPr>
              <a:t>ых</a:t>
            </a:r>
            <a:r>
              <a:rPr lang="ru-RU" sz="2400" dirty="0" smtClean="0">
                <a:solidFill>
                  <a:schemeClr val="tx1"/>
                </a:solidFill>
              </a:rPr>
              <a:t>) представителя(ей) ребенка) (при наличии права внеочередного или первоочередного приема на обучение)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Копия свидетельства о рождении старших братьев и сестер, в том числе усыновленных (удочеренных), полнородных и </a:t>
            </a:r>
            <a:r>
              <a:rPr lang="ru-RU" sz="2400" dirty="0" err="1" smtClean="0">
                <a:solidFill>
                  <a:schemeClr val="tx1"/>
                </a:solidFill>
              </a:rPr>
              <a:t>неполнородных</a:t>
            </a:r>
            <a:r>
              <a:rPr lang="ru-RU" sz="2400" dirty="0" smtClean="0">
                <a:solidFill>
                  <a:schemeClr val="tx1"/>
                </a:solidFill>
              </a:rPr>
              <a:t> (преимущественное право приема в школу)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Копия заключения психолого-медико-педагогической комиссии (при наличии)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5. Разрешение учредителя образовательной организации на обучение ребенка в более раннем или более позднем возрасте </a:t>
            </a:r>
            <a:r>
              <a:rPr lang="ru-RU" sz="2400" b="1" dirty="0" smtClean="0">
                <a:solidFill>
                  <a:schemeClr val="tx1"/>
                </a:solidFill>
              </a:rPr>
              <a:t>(если ребенку нет 6,6 лет или старше 8 лет)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6. Заявление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выпуск персональной электронной карты от имени законного представителя (для внесения в систему бесплатного питания)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sun7-19.userapi.com/impg/Dg8RSh4BLapiy7DaNbsprXr6LEsE0VWEwtqtsA/euad9M3lz8I.jpg?size=1280x720&amp;quality=95&amp;sign=f29d1ddf54b07e1923d7dce10f22f64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Подача заявления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1 способ: ЕГПУ - </a:t>
            </a:r>
            <a:r>
              <a:rPr lang="ru-RU" dirty="0" err="1" smtClean="0"/>
              <a:t>Госуслуги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187" y="698652"/>
            <a:ext cx="8324427" cy="637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6845">
              <a:lnSpc>
                <a:spcPct val="105200"/>
              </a:lnSpc>
              <a:spcBef>
                <a:spcPts val="105"/>
              </a:spcBef>
            </a:pPr>
            <a:r>
              <a:rPr sz="2000" b="0" dirty="0">
                <a:solidFill>
                  <a:srgbClr val="2E2B1F"/>
                </a:solidFill>
                <a:cs typeface="Calibri"/>
              </a:rPr>
              <a:t>Для</a:t>
            </a:r>
            <a:r>
              <a:rPr sz="2000" b="0" spc="-50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того,</a:t>
            </a:r>
            <a:r>
              <a:rPr sz="2000" b="0" spc="-4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чтобы</a:t>
            </a:r>
            <a:r>
              <a:rPr sz="2000" b="0" spc="-4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подать</a:t>
            </a:r>
            <a:r>
              <a:rPr sz="2000" b="0" spc="-40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заявление</a:t>
            </a:r>
            <a:r>
              <a:rPr sz="2000" b="0" spc="-4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в</a:t>
            </a:r>
            <a:r>
              <a:rPr sz="2000" b="0" spc="-40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первый</a:t>
            </a:r>
            <a:r>
              <a:rPr sz="2000" b="0" spc="-4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cs typeface="Calibri"/>
              </a:rPr>
              <a:t>класс образовательной</a:t>
            </a:r>
            <a:r>
              <a:rPr sz="2000" b="0" spc="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организации</a:t>
            </a:r>
            <a:r>
              <a:rPr sz="2000" b="0" spc="-10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cs typeface="Calibri"/>
              </a:rPr>
              <a:t>в</a:t>
            </a:r>
            <a:r>
              <a:rPr sz="2000" b="0" spc="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cs typeface="Calibri"/>
              </a:rPr>
              <a:t>электронном</a:t>
            </a:r>
            <a:r>
              <a:rPr sz="2000" b="0" spc="-5" dirty="0">
                <a:solidFill>
                  <a:srgbClr val="2E2B1F"/>
                </a:solidFill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cs typeface="Calibri"/>
              </a:rPr>
              <a:t>виде, необходимо: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459" y="1757299"/>
            <a:ext cx="10132060" cy="60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3545">
              <a:lnSpc>
                <a:spcPct val="107200"/>
              </a:lnSpc>
              <a:spcBef>
                <a:spcPts val="10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главной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странице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нажать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баннер</a:t>
            </a:r>
            <a:r>
              <a:rPr sz="18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«Запишите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детей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первый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класс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через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Госуслуги»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или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по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ссылке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</a:t>
            </a:r>
            <a:r>
              <a:rPr sz="180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www.gosuslugi.ru/600426/1/form</a:t>
            </a:r>
            <a:r>
              <a:rPr sz="1800" spc="-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50" smtClean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lang="ru-RU" spc="-50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mtClean="0">
                <a:solidFill>
                  <a:srgbClr val="2E2B1F"/>
                </a:solidFill>
                <a:latin typeface="Calibri"/>
                <a:cs typeface="Calibri"/>
              </a:rPr>
              <a:t>нажать</a:t>
            </a:r>
            <a:r>
              <a:rPr sz="1800" spc="-45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кнопку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«Начать».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5711" y="2918460"/>
            <a:ext cx="3852672" cy="3243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9855" y="2918460"/>
            <a:ext cx="4358639" cy="3247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81158" y="428604"/>
            <a:ext cx="81610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400" b="1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b="1" spc="-2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информационных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стендах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официальных</a:t>
            </a:r>
            <a:endParaRPr sz="24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сайтах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общеобразовательных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организаций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023902" y="1714488"/>
            <a:ext cx="10306473" cy="3983863"/>
            <a:chOff x="991617" y="2337817"/>
            <a:chExt cx="10306473" cy="3983863"/>
          </a:xfrm>
        </p:grpSpPr>
        <p:grpSp>
          <p:nvGrpSpPr>
            <p:cNvPr id="4" name="object 4"/>
            <p:cNvGrpSpPr/>
            <p:nvPr/>
          </p:nvGrpSpPr>
          <p:grpSpPr>
            <a:xfrm>
              <a:off x="991617" y="2337817"/>
              <a:ext cx="10306473" cy="597535"/>
              <a:chOff x="743712" y="2337816"/>
              <a:chExt cx="7729855" cy="59753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5904" y="2350008"/>
                <a:ext cx="7705725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3405">
                    <a:moveTo>
                      <a:pt x="7609840" y="0"/>
                    </a:moveTo>
                    <a:lnTo>
                      <a:pt x="95504" y="0"/>
                    </a:lnTo>
                    <a:lnTo>
                      <a:pt x="58330" y="7510"/>
                    </a:lnTo>
                    <a:lnTo>
                      <a:pt x="27973" y="27987"/>
                    </a:lnTo>
                    <a:lnTo>
                      <a:pt x="7505" y="58346"/>
                    </a:lnTo>
                    <a:lnTo>
                      <a:pt x="0" y="95503"/>
                    </a:lnTo>
                    <a:lnTo>
                      <a:pt x="0" y="477519"/>
                    </a:lnTo>
                    <a:lnTo>
                      <a:pt x="7505" y="514677"/>
                    </a:lnTo>
                    <a:lnTo>
                      <a:pt x="27973" y="545036"/>
                    </a:lnTo>
                    <a:lnTo>
                      <a:pt x="58330" y="565513"/>
                    </a:lnTo>
                    <a:lnTo>
                      <a:pt x="95504" y="573024"/>
                    </a:lnTo>
                    <a:lnTo>
                      <a:pt x="7609840" y="573024"/>
                    </a:lnTo>
                    <a:lnTo>
                      <a:pt x="7646997" y="565513"/>
                    </a:lnTo>
                    <a:lnTo>
                      <a:pt x="7677356" y="545036"/>
                    </a:lnTo>
                    <a:lnTo>
                      <a:pt x="7697833" y="514677"/>
                    </a:lnTo>
                    <a:lnTo>
                      <a:pt x="7705344" y="477519"/>
                    </a:lnTo>
                    <a:lnTo>
                      <a:pt x="7705344" y="95503"/>
                    </a:lnTo>
                    <a:lnTo>
                      <a:pt x="7697833" y="58346"/>
                    </a:lnTo>
                    <a:lnTo>
                      <a:pt x="7677356" y="27987"/>
                    </a:lnTo>
                    <a:lnTo>
                      <a:pt x="7646997" y="7510"/>
                    </a:lnTo>
                    <a:lnTo>
                      <a:pt x="760984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5904" y="2350008"/>
                <a:ext cx="7705725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3405">
                    <a:moveTo>
                      <a:pt x="0" y="95503"/>
                    </a:moveTo>
                    <a:lnTo>
                      <a:pt x="7505" y="58346"/>
                    </a:lnTo>
                    <a:lnTo>
                      <a:pt x="27973" y="27987"/>
                    </a:lnTo>
                    <a:lnTo>
                      <a:pt x="58330" y="7510"/>
                    </a:lnTo>
                    <a:lnTo>
                      <a:pt x="95504" y="0"/>
                    </a:lnTo>
                    <a:lnTo>
                      <a:pt x="7609840" y="0"/>
                    </a:lnTo>
                    <a:lnTo>
                      <a:pt x="7646997" y="7510"/>
                    </a:lnTo>
                    <a:lnTo>
                      <a:pt x="7677356" y="27987"/>
                    </a:lnTo>
                    <a:lnTo>
                      <a:pt x="7697833" y="58346"/>
                    </a:lnTo>
                    <a:lnTo>
                      <a:pt x="7705344" y="95503"/>
                    </a:lnTo>
                    <a:lnTo>
                      <a:pt x="7705344" y="477519"/>
                    </a:lnTo>
                    <a:lnTo>
                      <a:pt x="7697833" y="514677"/>
                    </a:lnTo>
                    <a:lnTo>
                      <a:pt x="7677356" y="545036"/>
                    </a:lnTo>
                    <a:lnTo>
                      <a:pt x="7646997" y="565513"/>
                    </a:lnTo>
                    <a:lnTo>
                      <a:pt x="7609840" y="573024"/>
                    </a:lnTo>
                    <a:lnTo>
                      <a:pt x="95504" y="573024"/>
                    </a:lnTo>
                    <a:lnTo>
                      <a:pt x="58330" y="565513"/>
                    </a:lnTo>
                    <a:lnTo>
                      <a:pt x="27973" y="545036"/>
                    </a:lnTo>
                    <a:lnTo>
                      <a:pt x="7505" y="514677"/>
                    </a:lnTo>
                    <a:lnTo>
                      <a:pt x="0" y="477519"/>
                    </a:lnTo>
                    <a:lnTo>
                      <a:pt x="0" y="95503"/>
                    </a:lnTo>
                    <a:close/>
                  </a:path>
                </a:pathLst>
              </a:custGeom>
              <a:ln w="24384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991617" y="3130295"/>
              <a:ext cx="10306473" cy="597535"/>
              <a:chOff x="743712" y="3130295"/>
              <a:chExt cx="7729855" cy="597535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755904" y="3142487"/>
                <a:ext cx="7705725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3404">
                    <a:moveTo>
                      <a:pt x="7609840" y="0"/>
                    </a:moveTo>
                    <a:lnTo>
                      <a:pt x="95504" y="0"/>
                    </a:lnTo>
                    <a:lnTo>
                      <a:pt x="58330" y="7510"/>
                    </a:lnTo>
                    <a:lnTo>
                      <a:pt x="27973" y="27987"/>
                    </a:lnTo>
                    <a:lnTo>
                      <a:pt x="7505" y="58346"/>
                    </a:lnTo>
                    <a:lnTo>
                      <a:pt x="0" y="95503"/>
                    </a:lnTo>
                    <a:lnTo>
                      <a:pt x="0" y="477519"/>
                    </a:lnTo>
                    <a:lnTo>
                      <a:pt x="7505" y="514677"/>
                    </a:lnTo>
                    <a:lnTo>
                      <a:pt x="27973" y="545036"/>
                    </a:lnTo>
                    <a:lnTo>
                      <a:pt x="58330" y="565513"/>
                    </a:lnTo>
                    <a:lnTo>
                      <a:pt x="95504" y="573024"/>
                    </a:lnTo>
                    <a:lnTo>
                      <a:pt x="7609840" y="573024"/>
                    </a:lnTo>
                    <a:lnTo>
                      <a:pt x="7646997" y="565513"/>
                    </a:lnTo>
                    <a:lnTo>
                      <a:pt x="7677356" y="545036"/>
                    </a:lnTo>
                    <a:lnTo>
                      <a:pt x="7697833" y="514677"/>
                    </a:lnTo>
                    <a:lnTo>
                      <a:pt x="7705344" y="477519"/>
                    </a:lnTo>
                    <a:lnTo>
                      <a:pt x="7705344" y="95503"/>
                    </a:lnTo>
                    <a:lnTo>
                      <a:pt x="7697833" y="58346"/>
                    </a:lnTo>
                    <a:lnTo>
                      <a:pt x="7677356" y="27987"/>
                    </a:lnTo>
                    <a:lnTo>
                      <a:pt x="7646997" y="7510"/>
                    </a:lnTo>
                    <a:lnTo>
                      <a:pt x="760984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755904" y="3142487"/>
                <a:ext cx="7705725" cy="5734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3404">
                    <a:moveTo>
                      <a:pt x="0" y="95503"/>
                    </a:moveTo>
                    <a:lnTo>
                      <a:pt x="7505" y="58346"/>
                    </a:lnTo>
                    <a:lnTo>
                      <a:pt x="27973" y="27987"/>
                    </a:lnTo>
                    <a:lnTo>
                      <a:pt x="58330" y="7510"/>
                    </a:lnTo>
                    <a:lnTo>
                      <a:pt x="95504" y="0"/>
                    </a:lnTo>
                    <a:lnTo>
                      <a:pt x="7609840" y="0"/>
                    </a:lnTo>
                    <a:lnTo>
                      <a:pt x="7646997" y="7510"/>
                    </a:lnTo>
                    <a:lnTo>
                      <a:pt x="7677356" y="27987"/>
                    </a:lnTo>
                    <a:lnTo>
                      <a:pt x="7697833" y="58346"/>
                    </a:lnTo>
                    <a:lnTo>
                      <a:pt x="7705344" y="95503"/>
                    </a:lnTo>
                    <a:lnTo>
                      <a:pt x="7705344" y="477519"/>
                    </a:lnTo>
                    <a:lnTo>
                      <a:pt x="7697833" y="514677"/>
                    </a:lnTo>
                    <a:lnTo>
                      <a:pt x="7677356" y="545036"/>
                    </a:lnTo>
                    <a:lnTo>
                      <a:pt x="7646997" y="565513"/>
                    </a:lnTo>
                    <a:lnTo>
                      <a:pt x="7609840" y="573024"/>
                    </a:lnTo>
                    <a:lnTo>
                      <a:pt x="95504" y="573024"/>
                    </a:lnTo>
                    <a:lnTo>
                      <a:pt x="58330" y="565513"/>
                    </a:lnTo>
                    <a:lnTo>
                      <a:pt x="27973" y="545036"/>
                    </a:lnTo>
                    <a:lnTo>
                      <a:pt x="7505" y="514677"/>
                    </a:lnTo>
                    <a:lnTo>
                      <a:pt x="0" y="477519"/>
                    </a:lnTo>
                    <a:lnTo>
                      <a:pt x="0" y="95503"/>
                    </a:lnTo>
                    <a:close/>
                  </a:path>
                </a:pathLst>
              </a:custGeom>
              <a:ln w="24384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" name="object 10"/>
            <p:cNvGrpSpPr/>
            <p:nvPr/>
          </p:nvGrpSpPr>
          <p:grpSpPr>
            <a:xfrm>
              <a:off x="991617" y="3922776"/>
              <a:ext cx="10306473" cy="670560"/>
              <a:chOff x="743712" y="3922776"/>
              <a:chExt cx="7729855" cy="67056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755904" y="3934968"/>
                <a:ext cx="7705725" cy="646430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646429">
                    <a:moveTo>
                      <a:pt x="7597648" y="0"/>
                    </a:moveTo>
                    <a:lnTo>
                      <a:pt x="107695" y="0"/>
                    </a:lnTo>
                    <a:lnTo>
                      <a:pt x="65777" y="8469"/>
                    </a:lnTo>
                    <a:lnTo>
                      <a:pt x="31545" y="31559"/>
                    </a:lnTo>
                    <a:lnTo>
                      <a:pt x="8463" y="65793"/>
                    </a:lnTo>
                    <a:lnTo>
                      <a:pt x="0" y="107695"/>
                    </a:lnTo>
                    <a:lnTo>
                      <a:pt x="0" y="538479"/>
                    </a:lnTo>
                    <a:lnTo>
                      <a:pt x="8463" y="580382"/>
                    </a:lnTo>
                    <a:lnTo>
                      <a:pt x="31545" y="614616"/>
                    </a:lnTo>
                    <a:lnTo>
                      <a:pt x="65777" y="637706"/>
                    </a:lnTo>
                    <a:lnTo>
                      <a:pt x="107695" y="646175"/>
                    </a:lnTo>
                    <a:lnTo>
                      <a:pt x="7597648" y="646175"/>
                    </a:lnTo>
                    <a:lnTo>
                      <a:pt x="7639550" y="637706"/>
                    </a:lnTo>
                    <a:lnTo>
                      <a:pt x="7673784" y="614616"/>
                    </a:lnTo>
                    <a:lnTo>
                      <a:pt x="7696874" y="580382"/>
                    </a:lnTo>
                    <a:lnTo>
                      <a:pt x="7705344" y="538479"/>
                    </a:lnTo>
                    <a:lnTo>
                      <a:pt x="7705344" y="107695"/>
                    </a:lnTo>
                    <a:lnTo>
                      <a:pt x="7696874" y="65793"/>
                    </a:lnTo>
                    <a:lnTo>
                      <a:pt x="7673784" y="31559"/>
                    </a:lnTo>
                    <a:lnTo>
                      <a:pt x="7639550" y="8469"/>
                    </a:lnTo>
                    <a:lnTo>
                      <a:pt x="7597648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55904" y="3934968"/>
                <a:ext cx="7705725" cy="646430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646429">
                    <a:moveTo>
                      <a:pt x="0" y="107695"/>
                    </a:moveTo>
                    <a:lnTo>
                      <a:pt x="8463" y="65793"/>
                    </a:lnTo>
                    <a:lnTo>
                      <a:pt x="31545" y="31559"/>
                    </a:lnTo>
                    <a:lnTo>
                      <a:pt x="65777" y="8469"/>
                    </a:lnTo>
                    <a:lnTo>
                      <a:pt x="107695" y="0"/>
                    </a:lnTo>
                    <a:lnTo>
                      <a:pt x="7597648" y="0"/>
                    </a:lnTo>
                    <a:lnTo>
                      <a:pt x="7639550" y="8469"/>
                    </a:lnTo>
                    <a:lnTo>
                      <a:pt x="7673784" y="31559"/>
                    </a:lnTo>
                    <a:lnTo>
                      <a:pt x="7696874" y="65793"/>
                    </a:lnTo>
                    <a:lnTo>
                      <a:pt x="7705344" y="107695"/>
                    </a:lnTo>
                    <a:lnTo>
                      <a:pt x="7705344" y="538479"/>
                    </a:lnTo>
                    <a:lnTo>
                      <a:pt x="7696874" y="580382"/>
                    </a:lnTo>
                    <a:lnTo>
                      <a:pt x="7673784" y="614616"/>
                    </a:lnTo>
                    <a:lnTo>
                      <a:pt x="7639550" y="637706"/>
                    </a:lnTo>
                    <a:lnTo>
                      <a:pt x="7597648" y="646175"/>
                    </a:lnTo>
                    <a:lnTo>
                      <a:pt x="107695" y="646175"/>
                    </a:lnTo>
                    <a:lnTo>
                      <a:pt x="65777" y="637706"/>
                    </a:lnTo>
                    <a:lnTo>
                      <a:pt x="31545" y="614616"/>
                    </a:lnTo>
                    <a:lnTo>
                      <a:pt x="8463" y="580382"/>
                    </a:lnTo>
                    <a:lnTo>
                      <a:pt x="0" y="538479"/>
                    </a:lnTo>
                    <a:lnTo>
                      <a:pt x="0" y="107695"/>
                    </a:lnTo>
                    <a:close/>
                  </a:path>
                </a:pathLst>
              </a:custGeom>
              <a:ln w="24384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3"/>
            <p:cNvGrpSpPr/>
            <p:nvPr/>
          </p:nvGrpSpPr>
          <p:grpSpPr>
            <a:xfrm>
              <a:off x="991617" y="4785359"/>
              <a:ext cx="10306473" cy="600710"/>
              <a:chOff x="743712" y="4785359"/>
              <a:chExt cx="7729855" cy="60071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755904" y="4797551"/>
                <a:ext cx="7705725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6579">
                    <a:moveTo>
                      <a:pt x="7609332" y="0"/>
                    </a:moveTo>
                    <a:lnTo>
                      <a:pt x="96011" y="0"/>
                    </a:lnTo>
                    <a:lnTo>
                      <a:pt x="58641" y="7536"/>
                    </a:lnTo>
                    <a:lnTo>
                      <a:pt x="28122" y="28098"/>
                    </a:lnTo>
                    <a:lnTo>
                      <a:pt x="7545" y="58614"/>
                    </a:lnTo>
                    <a:lnTo>
                      <a:pt x="0" y="96012"/>
                    </a:lnTo>
                    <a:lnTo>
                      <a:pt x="0" y="480060"/>
                    </a:lnTo>
                    <a:lnTo>
                      <a:pt x="7545" y="517457"/>
                    </a:lnTo>
                    <a:lnTo>
                      <a:pt x="28122" y="547973"/>
                    </a:lnTo>
                    <a:lnTo>
                      <a:pt x="58641" y="568535"/>
                    </a:lnTo>
                    <a:lnTo>
                      <a:pt x="96011" y="576072"/>
                    </a:lnTo>
                    <a:lnTo>
                      <a:pt x="7609332" y="576072"/>
                    </a:lnTo>
                    <a:lnTo>
                      <a:pt x="7646729" y="568535"/>
                    </a:lnTo>
                    <a:lnTo>
                      <a:pt x="7677245" y="547973"/>
                    </a:lnTo>
                    <a:lnTo>
                      <a:pt x="7697807" y="517457"/>
                    </a:lnTo>
                    <a:lnTo>
                      <a:pt x="7705344" y="480060"/>
                    </a:lnTo>
                    <a:lnTo>
                      <a:pt x="7705344" y="96012"/>
                    </a:lnTo>
                    <a:lnTo>
                      <a:pt x="7697807" y="58614"/>
                    </a:lnTo>
                    <a:lnTo>
                      <a:pt x="7677245" y="28098"/>
                    </a:lnTo>
                    <a:lnTo>
                      <a:pt x="7646729" y="7536"/>
                    </a:lnTo>
                    <a:lnTo>
                      <a:pt x="760933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755904" y="4797551"/>
                <a:ext cx="7705725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576579">
                    <a:moveTo>
                      <a:pt x="0" y="96012"/>
                    </a:moveTo>
                    <a:lnTo>
                      <a:pt x="7545" y="58614"/>
                    </a:lnTo>
                    <a:lnTo>
                      <a:pt x="28122" y="28098"/>
                    </a:lnTo>
                    <a:lnTo>
                      <a:pt x="58641" y="7536"/>
                    </a:lnTo>
                    <a:lnTo>
                      <a:pt x="96011" y="0"/>
                    </a:lnTo>
                    <a:lnTo>
                      <a:pt x="7609332" y="0"/>
                    </a:lnTo>
                    <a:lnTo>
                      <a:pt x="7646729" y="7536"/>
                    </a:lnTo>
                    <a:lnTo>
                      <a:pt x="7677245" y="28098"/>
                    </a:lnTo>
                    <a:lnTo>
                      <a:pt x="7697807" y="58614"/>
                    </a:lnTo>
                    <a:lnTo>
                      <a:pt x="7705344" y="96012"/>
                    </a:lnTo>
                    <a:lnTo>
                      <a:pt x="7705344" y="480060"/>
                    </a:lnTo>
                    <a:lnTo>
                      <a:pt x="7697807" y="517457"/>
                    </a:lnTo>
                    <a:lnTo>
                      <a:pt x="7677245" y="547973"/>
                    </a:lnTo>
                    <a:lnTo>
                      <a:pt x="7646729" y="568535"/>
                    </a:lnTo>
                    <a:lnTo>
                      <a:pt x="7609332" y="576072"/>
                    </a:lnTo>
                    <a:lnTo>
                      <a:pt x="96011" y="576072"/>
                    </a:lnTo>
                    <a:lnTo>
                      <a:pt x="58641" y="568535"/>
                    </a:lnTo>
                    <a:lnTo>
                      <a:pt x="28122" y="547973"/>
                    </a:lnTo>
                    <a:lnTo>
                      <a:pt x="7545" y="517457"/>
                    </a:lnTo>
                    <a:lnTo>
                      <a:pt x="0" y="480060"/>
                    </a:lnTo>
                    <a:lnTo>
                      <a:pt x="0" y="96012"/>
                    </a:lnTo>
                    <a:close/>
                  </a:path>
                </a:pathLst>
              </a:custGeom>
              <a:ln w="24384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991617" y="5647945"/>
              <a:ext cx="10306473" cy="673735"/>
              <a:chOff x="743712" y="5647944"/>
              <a:chExt cx="7729855" cy="67373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755904" y="5660136"/>
                <a:ext cx="7705725" cy="6496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649604">
                    <a:moveTo>
                      <a:pt x="7597140" y="0"/>
                    </a:moveTo>
                    <a:lnTo>
                      <a:pt x="108204" y="0"/>
                    </a:lnTo>
                    <a:lnTo>
                      <a:pt x="66088" y="8504"/>
                    </a:lnTo>
                    <a:lnTo>
                      <a:pt x="31694" y="31694"/>
                    </a:lnTo>
                    <a:lnTo>
                      <a:pt x="8504" y="66088"/>
                    </a:lnTo>
                    <a:lnTo>
                      <a:pt x="0" y="108203"/>
                    </a:lnTo>
                    <a:lnTo>
                      <a:pt x="0" y="541019"/>
                    </a:lnTo>
                    <a:lnTo>
                      <a:pt x="8504" y="583135"/>
                    </a:lnTo>
                    <a:lnTo>
                      <a:pt x="31694" y="617529"/>
                    </a:lnTo>
                    <a:lnTo>
                      <a:pt x="66088" y="640719"/>
                    </a:lnTo>
                    <a:lnTo>
                      <a:pt x="108204" y="649223"/>
                    </a:lnTo>
                    <a:lnTo>
                      <a:pt x="7597140" y="649223"/>
                    </a:lnTo>
                    <a:lnTo>
                      <a:pt x="7639282" y="640719"/>
                    </a:lnTo>
                    <a:lnTo>
                      <a:pt x="7673673" y="617529"/>
                    </a:lnTo>
                    <a:lnTo>
                      <a:pt x="7696848" y="583135"/>
                    </a:lnTo>
                    <a:lnTo>
                      <a:pt x="7705344" y="541019"/>
                    </a:lnTo>
                    <a:lnTo>
                      <a:pt x="7705344" y="108203"/>
                    </a:lnTo>
                    <a:lnTo>
                      <a:pt x="7696848" y="66088"/>
                    </a:lnTo>
                    <a:lnTo>
                      <a:pt x="7673673" y="31694"/>
                    </a:lnTo>
                    <a:lnTo>
                      <a:pt x="7639282" y="8504"/>
                    </a:lnTo>
                    <a:lnTo>
                      <a:pt x="759714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55904" y="5660136"/>
                <a:ext cx="7705725" cy="649605"/>
              </a:xfrm>
              <a:custGeom>
                <a:avLst/>
                <a:gdLst/>
                <a:ahLst/>
                <a:cxnLst/>
                <a:rect l="l" t="t" r="r" b="b"/>
                <a:pathLst>
                  <a:path w="7705725" h="649604">
                    <a:moveTo>
                      <a:pt x="0" y="108203"/>
                    </a:moveTo>
                    <a:lnTo>
                      <a:pt x="8504" y="66088"/>
                    </a:lnTo>
                    <a:lnTo>
                      <a:pt x="31694" y="31694"/>
                    </a:lnTo>
                    <a:lnTo>
                      <a:pt x="66088" y="8504"/>
                    </a:lnTo>
                    <a:lnTo>
                      <a:pt x="108204" y="0"/>
                    </a:lnTo>
                    <a:lnTo>
                      <a:pt x="7597140" y="0"/>
                    </a:lnTo>
                    <a:lnTo>
                      <a:pt x="7639282" y="8504"/>
                    </a:lnTo>
                    <a:lnTo>
                      <a:pt x="7673673" y="31694"/>
                    </a:lnTo>
                    <a:lnTo>
                      <a:pt x="7696848" y="66088"/>
                    </a:lnTo>
                    <a:lnTo>
                      <a:pt x="7705344" y="108203"/>
                    </a:lnTo>
                    <a:lnTo>
                      <a:pt x="7705344" y="541019"/>
                    </a:lnTo>
                    <a:lnTo>
                      <a:pt x="7696848" y="583135"/>
                    </a:lnTo>
                    <a:lnTo>
                      <a:pt x="7673673" y="617529"/>
                    </a:lnTo>
                    <a:lnTo>
                      <a:pt x="7639282" y="640719"/>
                    </a:lnTo>
                    <a:lnTo>
                      <a:pt x="7597140" y="649223"/>
                    </a:lnTo>
                    <a:lnTo>
                      <a:pt x="108204" y="649223"/>
                    </a:lnTo>
                    <a:lnTo>
                      <a:pt x="66088" y="640719"/>
                    </a:lnTo>
                    <a:lnTo>
                      <a:pt x="31694" y="617529"/>
                    </a:lnTo>
                    <a:lnTo>
                      <a:pt x="8504" y="583135"/>
                    </a:lnTo>
                    <a:lnTo>
                      <a:pt x="0" y="541019"/>
                    </a:lnTo>
                    <a:lnTo>
                      <a:pt x="0" y="108203"/>
                    </a:lnTo>
                    <a:close/>
                  </a:path>
                </a:pathLst>
              </a:custGeom>
              <a:ln w="24384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2435690" y="2472640"/>
              <a:ext cx="7419340" cy="36499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10" dirty="0" smtClean="0">
                  <a:latin typeface="Agency FB" pitchFamily="34" charset="0"/>
                  <a:cs typeface="Calibri"/>
                </a:rPr>
                <a:t>Р</a:t>
              </a:r>
              <a:r>
                <a:rPr sz="1800" b="1" spc="-10" smtClean="0">
                  <a:latin typeface="Agency FB" pitchFamily="34" charset="0"/>
                  <a:cs typeface="Calibri"/>
                </a:rPr>
                <a:t>аспорядительный</a:t>
              </a:r>
              <a:r>
                <a:rPr sz="1800" b="1" smtClean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акт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о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закрепленной</a:t>
              </a:r>
              <a:r>
                <a:rPr sz="1800" b="1" spc="-20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территории</a:t>
              </a:r>
              <a:endParaRPr sz="1800">
                <a:latin typeface="Agency FB" pitchFamily="34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1885"/>
                </a:spcBef>
              </a:pPr>
              <a:endParaRPr sz="1800">
                <a:latin typeface="Agency FB" pitchFamily="34" charset="0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dirty="0" smtClean="0">
                  <a:latin typeface="Agency FB" pitchFamily="34" charset="0"/>
                  <a:cs typeface="Calibri"/>
                </a:rPr>
                <a:t>П</a:t>
              </a:r>
              <a:r>
                <a:rPr sz="1800" b="1" smtClean="0">
                  <a:latin typeface="Agency FB" pitchFamily="34" charset="0"/>
                  <a:cs typeface="Calibri"/>
                </a:rPr>
                <a:t>равила</a:t>
              </a:r>
              <a:r>
                <a:rPr sz="1800" b="1" spc="5" smtClean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приема</a:t>
              </a:r>
              <a:r>
                <a:rPr sz="1800" b="1" spc="-4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в</a:t>
              </a:r>
              <a:r>
                <a:rPr sz="1800" b="1" spc="-15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общеобразовательную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организацию</a:t>
              </a:r>
              <a:endParaRPr sz="1800">
                <a:latin typeface="Agency FB" pitchFamily="34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1090"/>
                </a:spcBef>
              </a:pPr>
              <a:endParaRPr sz="1800">
                <a:latin typeface="Agency FB" pitchFamily="34" charset="0"/>
                <a:cs typeface="Calibri"/>
              </a:endParaRPr>
            </a:p>
            <a:p>
              <a:pPr marL="323850" marR="323215" algn="ctr">
                <a:lnSpc>
                  <a:spcPct val="100000"/>
                </a:lnSpc>
              </a:pPr>
              <a:r>
                <a:rPr lang="ru-RU" sz="1800" b="1" dirty="0" smtClean="0">
                  <a:latin typeface="Agency FB" pitchFamily="34" charset="0"/>
                  <a:cs typeface="Calibri"/>
                </a:rPr>
                <a:t>И</a:t>
              </a:r>
              <a:r>
                <a:rPr sz="1800" b="1" smtClean="0">
                  <a:latin typeface="Agency FB" pitchFamily="34" charset="0"/>
                  <a:cs typeface="Calibri"/>
                </a:rPr>
                <a:t>нформация</a:t>
              </a:r>
              <a:r>
                <a:rPr sz="1800" b="1" spc="-30" smtClean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о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количестве</a:t>
              </a:r>
              <a:r>
                <a:rPr sz="1800" b="1" spc="-45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мест</a:t>
              </a:r>
              <a:r>
                <a:rPr sz="1800" b="1" spc="-25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в</a:t>
              </a:r>
              <a:r>
                <a:rPr sz="1800" b="1" spc="-2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первых</a:t>
              </a:r>
              <a:r>
                <a:rPr sz="1800" b="1" spc="-15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классах </a:t>
              </a:r>
              <a:r>
                <a:rPr sz="1800" b="1" dirty="0">
                  <a:latin typeface="Agency FB" pitchFamily="34" charset="0"/>
                  <a:cs typeface="Calibri"/>
                </a:rPr>
                <a:t>на</a:t>
              </a:r>
              <a:r>
                <a:rPr sz="1800" b="1" spc="-25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новый</a:t>
              </a:r>
              <a:r>
                <a:rPr sz="1800" b="1" spc="-5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учебный</a:t>
              </a:r>
              <a:r>
                <a:rPr sz="1800" b="1" spc="-45" dirty="0">
                  <a:latin typeface="Agency FB" pitchFamily="34" charset="0"/>
                  <a:cs typeface="Calibri"/>
                </a:rPr>
                <a:t> </a:t>
              </a:r>
              <a:r>
                <a:rPr sz="1800" b="1" spc="-25" dirty="0">
                  <a:latin typeface="Agency FB" pitchFamily="34" charset="0"/>
                  <a:cs typeface="Calibri"/>
                </a:rPr>
                <a:t>год</a:t>
              </a:r>
              <a:endParaRPr sz="1800">
                <a:latin typeface="Agency FB" pitchFamily="34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1085"/>
                </a:spcBef>
              </a:pPr>
              <a:endParaRPr sz="1800">
                <a:latin typeface="Agency FB" pitchFamily="34" charset="0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dirty="0" smtClean="0">
                  <a:latin typeface="Agency FB" pitchFamily="34" charset="0"/>
                  <a:cs typeface="Calibri"/>
                </a:rPr>
                <a:t>О</a:t>
              </a:r>
              <a:r>
                <a:rPr sz="1800" b="1" smtClean="0">
                  <a:latin typeface="Agency FB" pitchFamily="34" charset="0"/>
                  <a:cs typeface="Calibri"/>
                </a:rPr>
                <a:t>бразец</a:t>
              </a:r>
              <a:r>
                <a:rPr sz="1800" b="1" spc="-40" smtClean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заявления</a:t>
              </a:r>
              <a:r>
                <a:rPr sz="1800" b="1" spc="-4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о</a:t>
              </a:r>
              <a:r>
                <a:rPr sz="1800" b="1" spc="-2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приеме</a:t>
              </a:r>
              <a:r>
                <a:rPr sz="1800" b="1" spc="-5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на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обучение</a:t>
              </a:r>
              <a:endParaRPr sz="1800">
                <a:latin typeface="Agency FB" pitchFamily="34" charset="0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1800">
                <a:latin typeface="Agency FB" pitchFamily="34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530"/>
                </a:spcBef>
              </a:pPr>
              <a:endParaRPr sz="1800">
                <a:latin typeface="Agency FB" pitchFamily="34" charset="0"/>
                <a:cs typeface="Calibri"/>
              </a:endParaRPr>
            </a:p>
            <a:p>
              <a:pPr marL="3810" algn="ctr">
                <a:lnSpc>
                  <a:spcPct val="100000"/>
                </a:lnSpc>
              </a:pPr>
              <a:r>
                <a:rPr lang="ru-RU" sz="1800" b="1" dirty="0" smtClean="0">
                  <a:latin typeface="Agency FB" pitchFamily="34" charset="0"/>
                  <a:cs typeface="Calibri"/>
                </a:rPr>
                <a:t>Д</a:t>
              </a:r>
              <a:r>
                <a:rPr sz="1800" b="1" smtClean="0">
                  <a:latin typeface="Agency FB" pitchFamily="34" charset="0"/>
                  <a:cs typeface="Calibri"/>
                </a:rPr>
                <a:t>ата</a:t>
              </a:r>
              <a:r>
                <a:rPr sz="1800" b="1" spc="-20" smtClean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и</a:t>
              </a:r>
              <a:r>
                <a:rPr sz="1800" b="1" spc="-15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время</a:t>
              </a:r>
              <a:r>
                <a:rPr sz="1800" b="1" spc="-3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начала</a:t>
              </a:r>
              <a:r>
                <a:rPr sz="1800" b="1" spc="-20" dirty="0">
                  <a:latin typeface="Agency FB" pitchFamily="34" charset="0"/>
                  <a:cs typeface="Calibri"/>
                </a:rPr>
                <a:t> </a:t>
              </a:r>
              <a:r>
                <a:rPr sz="1800" b="1" dirty="0">
                  <a:latin typeface="Agency FB" pitchFamily="34" charset="0"/>
                  <a:cs typeface="Calibri"/>
                </a:rPr>
                <a:t>приема</a:t>
              </a:r>
              <a:r>
                <a:rPr sz="1800" b="1" spc="-20" dirty="0">
                  <a:latin typeface="Agency FB" pitchFamily="34" charset="0"/>
                  <a:cs typeface="Calibri"/>
                </a:rPr>
                <a:t> </a:t>
              </a:r>
              <a:r>
                <a:rPr sz="1800" b="1" spc="-10" dirty="0">
                  <a:latin typeface="Agency FB" pitchFamily="34" charset="0"/>
                  <a:cs typeface="Calibri"/>
                </a:rPr>
                <a:t>заявлений</a:t>
              </a:r>
              <a:endParaRPr sz="1800">
                <a:latin typeface="Agency FB" pitchFamily="34" charset="0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36" y="2143116"/>
            <a:ext cx="6143668" cy="82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marR="5080">
              <a:lnSpc>
                <a:spcPct val="11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Авторизоваться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портале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Госуслуг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помощью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логина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пароля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нажать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«Войти»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570" y="428604"/>
            <a:ext cx="422859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0850">
              <a:lnSpc>
                <a:spcPct val="105400"/>
              </a:lnSpc>
              <a:spcBef>
                <a:spcPts val="10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При</a:t>
            </a:r>
            <a:r>
              <a:rPr sz="24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наличии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льгот</a:t>
            </a:r>
            <a:r>
              <a:rPr sz="24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24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зачисление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указать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их</a:t>
            </a:r>
            <a:r>
              <a:rPr sz="24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на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следующем</a:t>
            </a:r>
            <a:r>
              <a:rPr sz="2400" b="0" spc="-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шаге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632" y="1511808"/>
            <a:ext cx="8636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11453"/>
            <a:ext cx="9586807" cy="75507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50850" algn="just">
              <a:lnSpc>
                <a:spcPct val="101000"/>
              </a:lnSpc>
              <a:spcBef>
                <a:spcPts val="7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Если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400" b="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семье</a:t>
            </a:r>
            <a:r>
              <a:rPr sz="2400" b="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есть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другой</a:t>
            </a:r>
            <a:r>
              <a:rPr sz="24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ребёнок,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который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ходит</a:t>
            </a:r>
            <a:r>
              <a:rPr sz="24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50" dirty="0">
                <a:solidFill>
                  <a:srgbClr val="2E2B1F"/>
                </a:solidFill>
                <a:latin typeface="Calibri"/>
                <a:cs typeface="Calibri"/>
              </a:rPr>
              <a:t>в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выбранную</a:t>
            </a:r>
            <a:r>
              <a:rPr sz="2400" b="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школу,</a:t>
            </a:r>
            <a:r>
              <a:rPr sz="2400" b="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необходимо</a:t>
            </a:r>
            <a:r>
              <a:rPr sz="2400" b="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отметить</a:t>
            </a:r>
            <a:r>
              <a:rPr sz="2400" b="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это</a:t>
            </a:r>
            <a:r>
              <a:rPr sz="2400" b="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на</a:t>
            </a:r>
            <a:r>
              <a:rPr sz="2400" b="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форме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подачи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88" y="1850135"/>
            <a:ext cx="9101328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Указать</a:t>
            </a:r>
            <a:r>
              <a:rPr sz="24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место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регистрации</a:t>
            </a:r>
            <a:r>
              <a:rPr sz="24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ребёнка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681" y="1168908"/>
            <a:ext cx="7242047" cy="522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Указать,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кем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Вы</a:t>
            </a:r>
            <a:r>
              <a:rPr sz="24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приходитесь</a:t>
            </a:r>
            <a:r>
              <a:rPr sz="2400" b="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ребёнку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240" y="1246632"/>
            <a:ext cx="9361424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Перейти</a:t>
            </a:r>
            <a:r>
              <a:rPr sz="2400" b="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к</a:t>
            </a:r>
            <a:r>
              <a:rPr sz="24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заявлению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8" y="1127760"/>
            <a:ext cx="6920992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880617"/>
            <a:ext cx="891624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2755">
              <a:lnSpc>
                <a:spcPct val="107800"/>
              </a:lnSpc>
              <a:spcBef>
                <a:spcPts val="100"/>
              </a:spcBef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Подтвердить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адрес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постоянной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регистрации,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выбрать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школу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из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доступных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для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записи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нажать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«Продолжить».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088" y="1519428"/>
            <a:ext cx="4106672" cy="470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38280"/>
          </a:xfrm>
          <a:prstGeom prst="rect">
            <a:avLst/>
          </a:prstGeom>
        </p:spPr>
        <p:txBody>
          <a:bodyPr vert="horz" wrap="square" lIns="0" tIns="177901" rIns="0" bIns="0" rtlCol="0">
            <a:spAutoFit/>
          </a:bodyPr>
          <a:lstStyle/>
          <a:p>
            <a:pPr marL="3175" marR="5080" indent="440690">
              <a:lnSpc>
                <a:spcPct val="106500"/>
              </a:lnSpc>
              <a:spcBef>
                <a:spcPts val="100"/>
              </a:spcBef>
            </a:pP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Если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нужной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школы</a:t>
            </a:r>
            <a:r>
              <a:rPr sz="20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Вы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не</a:t>
            </a:r>
            <a:r>
              <a:rPr sz="20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нашли</a:t>
            </a:r>
            <a:r>
              <a:rPr sz="20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предложенном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списке,</a:t>
            </a:r>
            <a:r>
              <a:rPr sz="20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то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нажмите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«Нет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нужной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школы»</a:t>
            </a:r>
            <a:r>
              <a:rPr sz="20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выберите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«Указать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вручную».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519" y="1856232"/>
            <a:ext cx="748995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026" y="1857364"/>
            <a:ext cx="4866639" cy="3402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2640" indent="437515">
              <a:lnSpc>
                <a:spcPct val="106500"/>
              </a:lnSpc>
              <a:spcBef>
                <a:spcPts val="100"/>
              </a:spcBef>
              <a:tabLst>
                <a:tab pos="181102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Введите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название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региона</a:t>
            </a:r>
            <a:r>
              <a:rPr sz="200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000" spc="-15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smtClean="0">
                <a:solidFill>
                  <a:srgbClr val="2E2B1F"/>
                </a:solidFill>
                <a:latin typeface="Calibri"/>
                <a:cs typeface="Calibri"/>
              </a:rPr>
              <a:t>муниципального</a:t>
            </a:r>
            <a:r>
              <a:rPr lang="ru-RU"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mtClean="0">
                <a:solidFill>
                  <a:srgbClr val="2E2B1F"/>
                </a:solidFill>
                <a:latin typeface="Calibri"/>
                <a:cs typeface="Calibri"/>
              </a:rPr>
              <a:t>района</a:t>
            </a:r>
            <a:r>
              <a:rPr sz="2000" spc="425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или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округа,</a:t>
            </a:r>
            <a:r>
              <a:rPr sz="2000" spc="4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населенного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пункта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название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rgbClr val="2E2B1F"/>
                </a:solidFill>
                <a:latin typeface="Calibri"/>
                <a:cs typeface="Calibri"/>
              </a:rPr>
              <a:t>школы</a:t>
            </a:r>
            <a:r>
              <a:rPr sz="2000" spc="-10" smtClean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r>
              <a:rPr lang="ru-RU" sz="2000" spc="-25" dirty="0" smtClean="0">
                <a:solidFill>
                  <a:srgbClr val="2E2B1F"/>
                </a:solidFill>
                <a:cs typeface="Calibri"/>
              </a:rPr>
              <a:t> Из </a:t>
            </a:r>
            <a:r>
              <a:rPr lang="ru-RU" sz="2000" spc="-10" dirty="0" smtClean="0">
                <a:solidFill>
                  <a:srgbClr val="2E2B1F"/>
                </a:solidFill>
                <a:cs typeface="Calibri"/>
              </a:rPr>
              <a:t>выпадающего списка выберите нужную школу</a:t>
            </a:r>
            <a:r>
              <a:rPr lang="ru-RU" sz="2000" dirty="0" smtClean="0">
                <a:solidFill>
                  <a:srgbClr val="2E2B1F"/>
                </a:solidFill>
                <a:cs typeface="Calibri"/>
              </a:rPr>
              <a:t>	</a:t>
            </a:r>
            <a:r>
              <a:rPr lang="ru-RU" sz="2000" spc="-50" dirty="0" smtClean="0">
                <a:solidFill>
                  <a:srgbClr val="2E2B1F"/>
                </a:solidFill>
                <a:cs typeface="Calibri"/>
              </a:rPr>
              <a:t>и </a:t>
            </a:r>
            <a:r>
              <a:rPr lang="ru-RU" sz="2000" dirty="0" smtClean="0">
                <a:solidFill>
                  <a:srgbClr val="2E2B1F"/>
                </a:solidFill>
                <a:cs typeface="Calibri"/>
              </a:rPr>
              <a:t>нажмите</a:t>
            </a:r>
            <a:r>
              <a:rPr lang="ru-RU" sz="2000" spc="-35" dirty="0" smtClean="0">
                <a:solidFill>
                  <a:srgbClr val="2E2B1F"/>
                </a:solidFill>
                <a:cs typeface="Calibri"/>
              </a:rPr>
              <a:t> </a:t>
            </a:r>
            <a:r>
              <a:rPr lang="ru-RU" sz="2000" spc="-10" dirty="0" smtClean="0">
                <a:solidFill>
                  <a:srgbClr val="2E2B1F"/>
                </a:solidFill>
                <a:cs typeface="Calibri"/>
              </a:rPr>
              <a:t>«Продолжить».</a:t>
            </a:r>
            <a:endParaRPr lang="ru-RU" sz="2000" dirty="0" smtClean="0"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95"/>
              </a:spcBef>
            </a:pPr>
            <a:endParaRPr lang="ru-RU" sz="2000" dirty="0" smtClean="0"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95"/>
              </a:spcBef>
            </a:pPr>
            <a:endParaRPr lang="ru-RU" sz="2000" dirty="0" smtClean="0"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95"/>
              </a:spcBef>
            </a:pPr>
            <a:endParaRPr lang="ru-RU" sz="2000" dirty="0" smtClean="0">
              <a:cs typeface="Calibri"/>
            </a:endParaRPr>
          </a:p>
          <a:p>
            <a:pPr marL="12700" marR="5080">
              <a:lnSpc>
                <a:spcPts val="2560"/>
              </a:lnSpc>
              <a:spcBef>
                <a:spcPts val="95"/>
              </a:spcBef>
            </a:pP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4694" y="214290"/>
            <a:ext cx="4397721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274" y="3357562"/>
            <a:ext cx="4214842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5"/>
              </a:spcBef>
            </a:pPr>
            <a:r>
              <a:rPr sz="3600" b="0" dirty="0">
                <a:solidFill>
                  <a:srgbClr val="2E2B1F"/>
                </a:solidFill>
                <a:latin typeface="+mj-lt"/>
                <a:cs typeface="Calibri"/>
              </a:rPr>
              <a:t>Внесите</a:t>
            </a:r>
            <a:r>
              <a:rPr sz="3600" b="0" spc="-7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3600" b="0" dirty="0">
                <a:solidFill>
                  <a:srgbClr val="2E2B1F"/>
                </a:solidFill>
                <a:latin typeface="+mj-lt"/>
                <a:cs typeface="Calibri"/>
              </a:rPr>
              <a:t>сведения</a:t>
            </a:r>
            <a:r>
              <a:rPr sz="3600" b="0" spc="-45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3600" b="0" dirty="0">
                <a:solidFill>
                  <a:srgbClr val="2E2B1F"/>
                </a:solidFill>
                <a:latin typeface="+mj-lt"/>
                <a:cs typeface="Calibri"/>
              </a:rPr>
              <a:t>о</a:t>
            </a:r>
            <a:r>
              <a:rPr sz="3600" b="0" spc="-50" dirty="0">
                <a:solidFill>
                  <a:srgbClr val="2E2B1F"/>
                </a:solidFill>
                <a:latin typeface="+mj-lt"/>
                <a:cs typeface="Calibri"/>
              </a:rPr>
              <a:t> </a:t>
            </a:r>
            <a:r>
              <a:rPr sz="3600" b="0" spc="-10" dirty="0">
                <a:solidFill>
                  <a:srgbClr val="2E2B1F"/>
                </a:solidFill>
                <a:latin typeface="+mj-lt"/>
                <a:cs typeface="Calibri"/>
              </a:rPr>
              <a:t>ребёнке</a:t>
            </a:r>
            <a:endParaRPr sz="3600">
              <a:latin typeface="+mj-lt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3058" y="142852"/>
            <a:ext cx="6240272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282" y="142852"/>
            <a:ext cx="8488704" cy="694856"/>
          </a:xfrm>
          <a:prstGeom prst="rect">
            <a:avLst/>
          </a:prstGeom>
        </p:spPr>
        <p:txBody>
          <a:bodyPr vert="horz" wrap="square" lIns="0" tIns="139496" rIns="0" bIns="0" rtlCol="0">
            <a:spAutoFit/>
          </a:bodyPr>
          <a:lstStyle/>
          <a:p>
            <a:pPr marL="76517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accent2">
                    <a:lumMod val="75000"/>
                  </a:schemeClr>
                </a:solidFill>
              </a:rPr>
              <a:t>Сроки</a:t>
            </a:r>
            <a:r>
              <a:rPr sz="3600" b="1" spc="-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b="1" dirty="0">
                <a:solidFill>
                  <a:schemeClr val="accent2">
                    <a:lumMod val="75000"/>
                  </a:schemeClr>
                </a:solidFill>
              </a:rPr>
              <a:t>приема</a:t>
            </a:r>
            <a:r>
              <a:rPr sz="3600" b="1" spc="-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b="1" spc="-10" dirty="0">
                <a:solidFill>
                  <a:schemeClr val="accent2">
                    <a:lumMod val="75000"/>
                  </a:schemeClr>
                </a:solidFill>
              </a:rPr>
              <a:t>заявлений</a:t>
            </a:r>
            <a:endParaRPr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329" y="1484375"/>
            <a:ext cx="2783840" cy="1801495"/>
            <a:chOff x="539496" y="1484375"/>
            <a:chExt cx="2087880" cy="18014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539496" y="1484375"/>
              <a:ext cx="2087880" cy="1801495"/>
            </a:xfrm>
            <a:custGeom>
              <a:avLst/>
              <a:gdLst/>
              <a:ahLst/>
              <a:cxnLst/>
              <a:rect l="l" t="t" r="r" b="b"/>
              <a:pathLst>
                <a:path w="2087880" h="1801495">
                  <a:moveTo>
                    <a:pt x="1787652" y="0"/>
                  </a:moveTo>
                  <a:lnTo>
                    <a:pt x="300228" y="0"/>
                  </a:lnTo>
                  <a:lnTo>
                    <a:pt x="251529" y="3928"/>
                  </a:lnTo>
                  <a:lnTo>
                    <a:pt x="205332" y="15300"/>
                  </a:lnTo>
                  <a:lnTo>
                    <a:pt x="162256" y="33501"/>
                  </a:lnTo>
                  <a:lnTo>
                    <a:pt x="122917" y="57911"/>
                  </a:lnTo>
                  <a:lnTo>
                    <a:pt x="87934" y="87915"/>
                  </a:lnTo>
                  <a:lnTo>
                    <a:pt x="57926" y="122895"/>
                  </a:lnTo>
                  <a:lnTo>
                    <a:pt x="33510" y="162233"/>
                  </a:lnTo>
                  <a:lnTo>
                    <a:pt x="15305" y="205313"/>
                  </a:lnTo>
                  <a:lnTo>
                    <a:pt x="3929" y="251517"/>
                  </a:lnTo>
                  <a:lnTo>
                    <a:pt x="0" y="300227"/>
                  </a:lnTo>
                  <a:lnTo>
                    <a:pt x="0" y="1501139"/>
                  </a:lnTo>
                  <a:lnTo>
                    <a:pt x="3929" y="1549850"/>
                  </a:lnTo>
                  <a:lnTo>
                    <a:pt x="15305" y="1596054"/>
                  </a:lnTo>
                  <a:lnTo>
                    <a:pt x="33510" y="1639134"/>
                  </a:lnTo>
                  <a:lnTo>
                    <a:pt x="57926" y="1678472"/>
                  </a:lnTo>
                  <a:lnTo>
                    <a:pt x="87934" y="1713452"/>
                  </a:lnTo>
                  <a:lnTo>
                    <a:pt x="122917" y="1743455"/>
                  </a:lnTo>
                  <a:lnTo>
                    <a:pt x="162256" y="1767866"/>
                  </a:lnTo>
                  <a:lnTo>
                    <a:pt x="205332" y="1786067"/>
                  </a:lnTo>
                  <a:lnTo>
                    <a:pt x="251529" y="1797439"/>
                  </a:lnTo>
                  <a:lnTo>
                    <a:pt x="300228" y="1801368"/>
                  </a:lnTo>
                  <a:lnTo>
                    <a:pt x="1787652" y="1801368"/>
                  </a:lnTo>
                  <a:lnTo>
                    <a:pt x="1836362" y="1797439"/>
                  </a:lnTo>
                  <a:lnTo>
                    <a:pt x="1882566" y="1786067"/>
                  </a:lnTo>
                  <a:lnTo>
                    <a:pt x="1925646" y="1767866"/>
                  </a:lnTo>
                  <a:lnTo>
                    <a:pt x="1964984" y="1743456"/>
                  </a:lnTo>
                  <a:lnTo>
                    <a:pt x="1999964" y="1713452"/>
                  </a:lnTo>
                  <a:lnTo>
                    <a:pt x="2029968" y="1678472"/>
                  </a:lnTo>
                  <a:lnTo>
                    <a:pt x="2054378" y="1639134"/>
                  </a:lnTo>
                  <a:lnTo>
                    <a:pt x="2072579" y="1596054"/>
                  </a:lnTo>
                  <a:lnTo>
                    <a:pt x="2083951" y="1549850"/>
                  </a:lnTo>
                  <a:lnTo>
                    <a:pt x="2087880" y="1501139"/>
                  </a:lnTo>
                  <a:lnTo>
                    <a:pt x="2087880" y="300227"/>
                  </a:lnTo>
                  <a:lnTo>
                    <a:pt x="2083951" y="251517"/>
                  </a:lnTo>
                  <a:lnTo>
                    <a:pt x="2072579" y="205313"/>
                  </a:lnTo>
                  <a:lnTo>
                    <a:pt x="2054378" y="162233"/>
                  </a:lnTo>
                  <a:lnTo>
                    <a:pt x="2029968" y="122895"/>
                  </a:lnTo>
                  <a:lnTo>
                    <a:pt x="1999964" y="87915"/>
                  </a:lnTo>
                  <a:lnTo>
                    <a:pt x="1964984" y="57912"/>
                  </a:lnTo>
                  <a:lnTo>
                    <a:pt x="1925646" y="33501"/>
                  </a:lnTo>
                  <a:lnTo>
                    <a:pt x="1882566" y="15300"/>
                  </a:lnTo>
                  <a:lnTo>
                    <a:pt x="1836362" y="3928"/>
                  </a:lnTo>
                  <a:lnTo>
                    <a:pt x="17876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6" y="1484375"/>
              <a:ext cx="2087880" cy="1801495"/>
            </a:xfrm>
            <a:custGeom>
              <a:avLst/>
              <a:gdLst/>
              <a:ahLst/>
              <a:cxnLst/>
              <a:rect l="l" t="t" r="r" b="b"/>
              <a:pathLst>
                <a:path w="2087880" h="1801495">
                  <a:moveTo>
                    <a:pt x="0" y="300227"/>
                  </a:moveTo>
                  <a:lnTo>
                    <a:pt x="3929" y="251517"/>
                  </a:lnTo>
                  <a:lnTo>
                    <a:pt x="15305" y="205313"/>
                  </a:lnTo>
                  <a:lnTo>
                    <a:pt x="33510" y="162233"/>
                  </a:lnTo>
                  <a:lnTo>
                    <a:pt x="57926" y="122895"/>
                  </a:lnTo>
                  <a:lnTo>
                    <a:pt x="87934" y="87915"/>
                  </a:lnTo>
                  <a:lnTo>
                    <a:pt x="122917" y="57911"/>
                  </a:lnTo>
                  <a:lnTo>
                    <a:pt x="162256" y="33501"/>
                  </a:lnTo>
                  <a:lnTo>
                    <a:pt x="205332" y="15300"/>
                  </a:lnTo>
                  <a:lnTo>
                    <a:pt x="251529" y="3928"/>
                  </a:lnTo>
                  <a:lnTo>
                    <a:pt x="300228" y="0"/>
                  </a:lnTo>
                  <a:lnTo>
                    <a:pt x="1787652" y="0"/>
                  </a:lnTo>
                  <a:lnTo>
                    <a:pt x="1836362" y="3928"/>
                  </a:lnTo>
                  <a:lnTo>
                    <a:pt x="1882566" y="15300"/>
                  </a:lnTo>
                  <a:lnTo>
                    <a:pt x="1925646" y="33501"/>
                  </a:lnTo>
                  <a:lnTo>
                    <a:pt x="1964984" y="57912"/>
                  </a:lnTo>
                  <a:lnTo>
                    <a:pt x="1999964" y="87915"/>
                  </a:lnTo>
                  <a:lnTo>
                    <a:pt x="2029968" y="122895"/>
                  </a:lnTo>
                  <a:lnTo>
                    <a:pt x="2054378" y="162233"/>
                  </a:lnTo>
                  <a:lnTo>
                    <a:pt x="2072579" y="205313"/>
                  </a:lnTo>
                  <a:lnTo>
                    <a:pt x="2083951" y="251517"/>
                  </a:lnTo>
                  <a:lnTo>
                    <a:pt x="2087880" y="300227"/>
                  </a:lnTo>
                  <a:lnTo>
                    <a:pt x="2087880" y="1501139"/>
                  </a:lnTo>
                  <a:lnTo>
                    <a:pt x="2083951" y="1549850"/>
                  </a:lnTo>
                  <a:lnTo>
                    <a:pt x="2072579" y="1596054"/>
                  </a:lnTo>
                  <a:lnTo>
                    <a:pt x="2054378" y="1639134"/>
                  </a:lnTo>
                  <a:lnTo>
                    <a:pt x="2029968" y="1678472"/>
                  </a:lnTo>
                  <a:lnTo>
                    <a:pt x="1999964" y="1713452"/>
                  </a:lnTo>
                  <a:lnTo>
                    <a:pt x="1964984" y="1743456"/>
                  </a:lnTo>
                  <a:lnTo>
                    <a:pt x="1925646" y="1767866"/>
                  </a:lnTo>
                  <a:lnTo>
                    <a:pt x="1882566" y="1786067"/>
                  </a:lnTo>
                  <a:lnTo>
                    <a:pt x="1836362" y="1797439"/>
                  </a:lnTo>
                  <a:lnTo>
                    <a:pt x="1787652" y="1801368"/>
                  </a:lnTo>
                  <a:lnTo>
                    <a:pt x="300228" y="1801368"/>
                  </a:lnTo>
                  <a:lnTo>
                    <a:pt x="251529" y="1797439"/>
                  </a:lnTo>
                  <a:lnTo>
                    <a:pt x="205332" y="1786067"/>
                  </a:lnTo>
                  <a:lnTo>
                    <a:pt x="162256" y="1767866"/>
                  </a:lnTo>
                  <a:lnTo>
                    <a:pt x="122917" y="1743455"/>
                  </a:lnTo>
                  <a:lnTo>
                    <a:pt x="87934" y="1713452"/>
                  </a:lnTo>
                  <a:lnTo>
                    <a:pt x="57926" y="1678472"/>
                  </a:lnTo>
                  <a:lnTo>
                    <a:pt x="33510" y="1639134"/>
                  </a:lnTo>
                  <a:lnTo>
                    <a:pt x="15305" y="1596054"/>
                  </a:lnTo>
                  <a:lnTo>
                    <a:pt x="3929" y="1549850"/>
                  </a:lnTo>
                  <a:lnTo>
                    <a:pt x="0" y="1501139"/>
                  </a:lnTo>
                  <a:lnTo>
                    <a:pt x="0" y="300227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0667" y="1805381"/>
            <a:ext cx="2020147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Calibri"/>
              </a:rPr>
              <a:t>C 1</a:t>
            </a:r>
            <a:r>
              <a:rPr sz="2400" b="1" spc="-40" dirty="0">
                <a:latin typeface="+mj-lt"/>
                <a:cs typeface="Calibri"/>
              </a:rPr>
              <a:t> </a:t>
            </a:r>
            <a:r>
              <a:rPr sz="2400" b="1" spc="-10" dirty="0">
                <a:latin typeface="+mj-lt"/>
                <a:cs typeface="Calibri"/>
              </a:rPr>
              <a:t>апреля</a:t>
            </a:r>
            <a:endParaRPr sz="240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+mj-lt"/>
                <a:cs typeface="Calibri"/>
              </a:rPr>
              <a:t>по</a:t>
            </a:r>
            <a:r>
              <a:rPr sz="2400" b="1" spc="-10" dirty="0">
                <a:latin typeface="+mj-lt"/>
                <a:cs typeface="Calibri"/>
              </a:rPr>
              <a:t> </a:t>
            </a:r>
            <a:r>
              <a:rPr sz="2400" b="1" dirty="0">
                <a:latin typeface="+mj-lt"/>
                <a:cs typeface="Calibri"/>
              </a:rPr>
              <a:t>30</a:t>
            </a:r>
            <a:r>
              <a:rPr sz="2400" b="1" spc="-50" dirty="0">
                <a:latin typeface="+mj-lt"/>
                <a:cs typeface="Calibri"/>
              </a:rPr>
              <a:t> </a:t>
            </a:r>
            <a:r>
              <a:rPr sz="2400" b="1" spc="-20" dirty="0">
                <a:latin typeface="+mj-lt"/>
                <a:cs typeface="Calibri"/>
              </a:rPr>
              <a:t>июня</a:t>
            </a:r>
            <a:endParaRPr sz="2400">
              <a:latin typeface="+mj-lt"/>
              <a:cs typeface="Calibri"/>
            </a:endParaRPr>
          </a:p>
          <a:p>
            <a:pPr marL="121920">
              <a:lnSpc>
                <a:spcPct val="100000"/>
              </a:lnSpc>
            </a:pPr>
            <a:r>
              <a:rPr sz="2400" b="1" dirty="0">
                <a:latin typeface="+mj-lt"/>
                <a:cs typeface="Calibri"/>
              </a:rPr>
              <a:t>2025</a:t>
            </a:r>
            <a:r>
              <a:rPr sz="2400" b="1" spc="-50" dirty="0">
                <a:latin typeface="+mj-lt"/>
                <a:cs typeface="Calibri"/>
              </a:rPr>
              <a:t> </a:t>
            </a:r>
            <a:r>
              <a:rPr sz="2400" b="1" spc="-20" dirty="0">
                <a:latin typeface="+mj-lt"/>
                <a:cs typeface="Calibri"/>
              </a:rPr>
              <a:t>года</a:t>
            </a:r>
            <a:endParaRPr sz="2400">
              <a:latin typeface="+mj-lt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3073" y="3776471"/>
            <a:ext cx="2816860" cy="1896110"/>
            <a:chOff x="527304" y="3776471"/>
            <a:chExt cx="2112645" cy="189611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539496" y="3788663"/>
              <a:ext cx="2087880" cy="1871980"/>
            </a:xfrm>
            <a:custGeom>
              <a:avLst/>
              <a:gdLst/>
              <a:ahLst/>
              <a:cxnLst/>
              <a:rect l="l" t="t" r="r" b="b"/>
              <a:pathLst>
                <a:path w="2087880" h="1871979">
                  <a:moveTo>
                    <a:pt x="1775968" y="0"/>
                  </a:moveTo>
                  <a:lnTo>
                    <a:pt x="311912" y="0"/>
                  </a:lnTo>
                  <a:lnTo>
                    <a:pt x="265820" y="3383"/>
                  </a:lnTo>
                  <a:lnTo>
                    <a:pt x="221828" y="13210"/>
                  </a:lnTo>
                  <a:lnTo>
                    <a:pt x="180418" y="28998"/>
                  </a:lnTo>
                  <a:lnTo>
                    <a:pt x="142073" y="50264"/>
                  </a:lnTo>
                  <a:lnTo>
                    <a:pt x="107275" y="76524"/>
                  </a:lnTo>
                  <a:lnTo>
                    <a:pt x="76507" y="107296"/>
                  </a:lnTo>
                  <a:lnTo>
                    <a:pt x="50251" y="142095"/>
                  </a:lnTo>
                  <a:lnTo>
                    <a:pt x="28990" y="180440"/>
                  </a:lnTo>
                  <a:lnTo>
                    <a:pt x="13206" y="221846"/>
                  </a:lnTo>
                  <a:lnTo>
                    <a:pt x="3381" y="265831"/>
                  </a:lnTo>
                  <a:lnTo>
                    <a:pt x="0" y="311912"/>
                  </a:lnTo>
                  <a:lnTo>
                    <a:pt x="0" y="1559560"/>
                  </a:lnTo>
                  <a:lnTo>
                    <a:pt x="3381" y="1605640"/>
                  </a:lnTo>
                  <a:lnTo>
                    <a:pt x="13206" y="1649625"/>
                  </a:lnTo>
                  <a:lnTo>
                    <a:pt x="28990" y="1691031"/>
                  </a:lnTo>
                  <a:lnTo>
                    <a:pt x="50251" y="1729376"/>
                  </a:lnTo>
                  <a:lnTo>
                    <a:pt x="76507" y="1764175"/>
                  </a:lnTo>
                  <a:lnTo>
                    <a:pt x="107275" y="1794947"/>
                  </a:lnTo>
                  <a:lnTo>
                    <a:pt x="142073" y="1821207"/>
                  </a:lnTo>
                  <a:lnTo>
                    <a:pt x="180418" y="1842473"/>
                  </a:lnTo>
                  <a:lnTo>
                    <a:pt x="221828" y="1858261"/>
                  </a:lnTo>
                  <a:lnTo>
                    <a:pt x="265820" y="1868088"/>
                  </a:lnTo>
                  <a:lnTo>
                    <a:pt x="311912" y="1871472"/>
                  </a:lnTo>
                  <a:lnTo>
                    <a:pt x="1775968" y="1871472"/>
                  </a:lnTo>
                  <a:lnTo>
                    <a:pt x="1822048" y="1868088"/>
                  </a:lnTo>
                  <a:lnTo>
                    <a:pt x="1866033" y="1858261"/>
                  </a:lnTo>
                  <a:lnTo>
                    <a:pt x="1907439" y="1842473"/>
                  </a:lnTo>
                  <a:lnTo>
                    <a:pt x="1945784" y="1821207"/>
                  </a:lnTo>
                  <a:lnTo>
                    <a:pt x="1980583" y="1794947"/>
                  </a:lnTo>
                  <a:lnTo>
                    <a:pt x="2011355" y="1764175"/>
                  </a:lnTo>
                  <a:lnTo>
                    <a:pt x="2037615" y="1729376"/>
                  </a:lnTo>
                  <a:lnTo>
                    <a:pt x="2058881" y="1691031"/>
                  </a:lnTo>
                  <a:lnTo>
                    <a:pt x="2074669" y="1649625"/>
                  </a:lnTo>
                  <a:lnTo>
                    <a:pt x="2084496" y="1605640"/>
                  </a:lnTo>
                  <a:lnTo>
                    <a:pt x="2087880" y="1559560"/>
                  </a:lnTo>
                  <a:lnTo>
                    <a:pt x="2087880" y="311912"/>
                  </a:lnTo>
                  <a:lnTo>
                    <a:pt x="2084496" y="265831"/>
                  </a:lnTo>
                  <a:lnTo>
                    <a:pt x="2074669" y="221846"/>
                  </a:lnTo>
                  <a:lnTo>
                    <a:pt x="2058881" y="180440"/>
                  </a:lnTo>
                  <a:lnTo>
                    <a:pt x="2037615" y="142095"/>
                  </a:lnTo>
                  <a:lnTo>
                    <a:pt x="2011355" y="107296"/>
                  </a:lnTo>
                  <a:lnTo>
                    <a:pt x="1980583" y="76524"/>
                  </a:lnTo>
                  <a:lnTo>
                    <a:pt x="1945784" y="50264"/>
                  </a:lnTo>
                  <a:lnTo>
                    <a:pt x="1907439" y="28998"/>
                  </a:lnTo>
                  <a:lnTo>
                    <a:pt x="1866033" y="13210"/>
                  </a:lnTo>
                  <a:lnTo>
                    <a:pt x="1822048" y="3383"/>
                  </a:lnTo>
                  <a:lnTo>
                    <a:pt x="17759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6" y="3788663"/>
              <a:ext cx="2087880" cy="1871980"/>
            </a:xfrm>
            <a:custGeom>
              <a:avLst/>
              <a:gdLst/>
              <a:ahLst/>
              <a:cxnLst/>
              <a:rect l="l" t="t" r="r" b="b"/>
              <a:pathLst>
                <a:path w="2087880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7" y="107296"/>
                  </a:lnTo>
                  <a:lnTo>
                    <a:pt x="107275" y="76524"/>
                  </a:lnTo>
                  <a:lnTo>
                    <a:pt x="142073" y="50264"/>
                  </a:lnTo>
                  <a:lnTo>
                    <a:pt x="180418" y="28998"/>
                  </a:lnTo>
                  <a:lnTo>
                    <a:pt x="221828" y="13210"/>
                  </a:lnTo>
                  <a:lnTo>
                    <a:pt x="265820" y="3383"/>
                  </a:lnTo>
                  <a:lnTo>
                    <a:pt x="311912" y="0"/>
                  </a:lnTo>
                  <a:lnTo>
                    <a:pt x="1775968" y="0"/>
                  </a:lnTo>
                  <a:lnTo>
                    <a:pt x="1822048" y="3383"/>
                  </a:lnTo>
                  <a:lnTo>
                    <a:pt x="1866033" y="13210"/>
                  </a:lnTo>
                  <a:lnTo>
                    <a:pt x="1907439" y="28998"/>
                  </a:lnTo>
                  <a:lnTo>
                    <a:pt x="1945784" y="50264"/>
                  </a:lnTo>
                  <a:lnTo>
                    <a:pt x="1980583" y="76524"/>
                  </a:lnTo>
                  <a:lnTo>
                    <a:pt x="2011355" y="107296"/>
                  </a:lnTo>
                  <a:lnTo>
                    <a:pt x="2037615" y="142095"/>
                  </a:lnTo>
                  <a:lnTo>
                    <a:pt x="2058881" y="180440"/>
                  </a:lnTo>
                  <a:lnTo>
                    <a:pt x="2074669" y="221846"/>
                  </a:lnTo>
                  <a:lnTo>
                    <a:pt x="2084496" y="265831"/>
                  </a:lnTo>
                  <a:lnTo>
                    <a:pt x="2087880" y="311912"/>
                  </a:lnTo>
                  <a:lnTo>
                    <a:pt x="2087880" y="1559560"/>
                  </a:lnTo>
                  <a:lnTo>
                    <a:pt x="2084496" y="1605640"/>
                  </a:lnTo>
                  <a:lnTo>
                    <a:pt x="2074669" y="1649625"/>
                  </a:lnTo>
                  <a:lnTo>
                    <a:pt x="2058881" y="1691031"/>
                  </a:lnTo>
                  <a:lnTo>
                    <a:pt x="2037615" y="1729376"/>
                  </a:lnTo>
                  <a:lnTo>
                    <a:pt x="2011355" y="1764175"/>
                  </a:lnTo>
                  <a:lnTo>
                    <a:pt x="1980583" y="1794947"/>
                  </a:lnTo>
                  <a:lnTo>
                    <a:pt x="1945784" y="1821207"/>
                  </a:lnTo>
                  <a:lnTo>
                    <a:pt x="1907439" y="1842473"/>
                  </a:lnTo>
                  <a:lnTo>
                    <a:pt x="1866033" y="1858261"/>
                  </a:lnTo>
                  <a:lnTo>
                    <a:pt x="1822048" y="1868088"/>
                  </a:lnTo>
                  <a:lnTo>
                    <a:pt x="1775968" y="1871472"/>
                  </a:lnTo>
                  <a:lnTo>
                    <a:pt x="311912" y="1871472"/>
                  </a:lnTo>
                  <a:lnTo>
                    <a:pt x="265820" y="1868088"/>
                  </a:lnTo>
                  <a:lnTo>
                    <a:pt x="221828" y="1858261"/>
                  </a:lnTo>
                  <a:lnTo>
                    <a:pt x="180418" y="1842473"/>
                  </a:lnTo>
                  <a:lnTo>
                    <a:pt x="142073" y="1821207"/>
                  </a:lnTo>
                  <a:lnTo>
                    <a:pt x="107275" y="1794947"/>
                  </a:lnTo>
                  <a:lnTo>
                    <a:pt x="76507" y="1764175"/>
                  </a:lnTo>
                  <a:lnTo>
                    <a:pt x="50251" y="1729376"/>
                  </a:lnTo>
                  <a:lnTo>
                    <a:pt x="28990" y="1691031"/>
                  </a:lnTo>
                  <a:lnTo>
                    <a:pt x="13206" y="1649625"/>
                  </a:lnTo>
                  <a:lnTo>
                    <a:pt x="3381" y="1605640"/>
                  </a:lnTo>
                  <a:lnTo>
                    <a:pt x="0" y="1559560"/>
                  </a:lnTo>
                  <a:lnTo>
                    <a:pt x="0" y="311912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6589" y="3964381"/>
            <a:ext cx="1928707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Calibri"/>
              </a:rPr>
              <a:t>С</a:t>
            </a:r>
            <a:r>
              <a:rPr sz="2400" b="1" spc="-5" dirty="0">
                <a:latin typeface="+mj-lt"/>
                <a:cs typeface="Calibri"/>
              </a:rPr>
              <a:t> </a:t>
            </a:r>
            <a:r>
              <a:rPr sz="2400" b="1" dirty="0">
                <a:latin typeface="+mj-lt"/>
                <a:cs typeface="Calibri"/>
              </a:rPr>
              <a:t>4</a:t>
            </a:r>
            <a:r>
              <a:rPr sz="2400" b="1" spc="-40" dirty="0">
                <a:latin typeface="+mj-lt"/>
                <a:cs typeface="Calibri"/>
              </a:rPr>
              <a:t> </a:t>
            </a:r>
            <a:r>
              <a:rPr sz="2400" b="1" spc="-20" dirty="0">
                <a:latin typeface="+mj-lt"/>
                <a:cs typeface="Calibri"/>
              </a:rPr>
              <a:t>июля</a:t>
            </a:r>
            <a:endParaRPr sz="240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+mj-lt"/>
                <a:cs typeface="Calibri"/>
              </a:rPr>
              <a:t>по</a:t>
            </a:r>
            <a:endParaRPr sz="2400">
              <a:latin typeface="+mj-lt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+mj-lt"/>
                <a:cs typeface="Calibri"/>
              </a:rPr>
              <a:t>5</a:t>
            </a:r>
            <a:r>
              <a:rPr sz="2400" b="1" spc="-10" dirty="0">
                <a:latin typeface="+mj-lt"/>
                <a:cs typeface="Calibri"/>
              </a:rPr>
              <a:t> сентября</a:t>
            </a:r>
            <a:endParaRPr sz="2400">
              <a:latin typeface="+mj-lt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latin typeface="+mj-lt"/>
                <a:cs typeface="Calibri"/>
              </a:rPr>
              <a:t>2025</a:t>
            </a:r>
            <a:r>
              <a:rPr sz="2400" b="1" spc="-50" dirty="0">
                <a:latin typeface="+mj-lt"/>
                <a:cs typeface="Calibri"/>
              </a:rPr>
              <a:t> </a:t>
            </a:r>
            <a:r>
              <a:rPr sz="2400" b="1" spc="-20" dirty="0">
                <a:latin typeface="+mj-lt"/>
                <a:cs typeface="Calibri"/>
              </a:rPr>
              <a:t>года</a:t>
            </a:r>
            <a:endParaRPr sz="2400">
              <a:latin typeface="+mj-lt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40169" y="1341119"/>
            <a:ext cx="6754161" cy="2018030"/>
            <a:chOff x="3779519" y="1341119"/>
            <a:chExt cx="4825366" cy="20180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3779519" y="1341119"/>
              <a:ext cx="4825365" cy="2018030"/>
            </a:xfrm>
            <a:custGeom>
              <a:avLst/>
              <a:gdLst/>
              <a:ahLst/>
              <a:cxnLst/>
              <a:rect l="l" t="t" r="r" b="b"/>
              <a:pathLst>
                <a:path w="4825365" h="2018029">
                  <a:moveTo>
                    <a:pt x="4488687" y="0"/>
                  </a:moveTo>
                  <a:lnTo>
                    <a:pt x="336295" y="0"/>
                  </a:lnTo>
                  <a:lnTo>
                    <a:pt x="290674" y="3071"/>
                  </a:lnTo>
                  <a:lnTo>
                    <a:pt x="246915" y="12016"/>
                  </a:lnTo>
                  <a:lnTo>
                    <a:pt x="205418" y="26435"/>
                  </a:lnTo>
                  <a:lnTo>
                    <a:pt x="166586" y="45926"/>
                  </a:lnTo>
                  <a:lnTo>
                    <a:pt x="130819" y="70088"/>
                  </a:lnTo>
                  <a:lnTo>
                    <a:pt x="98520" y="98520"/>
                  </a:lnTo>
                  <a:lnTo>
                    <a:pt x="70088" y="130819"/>
                  </a:lnTo>
                  <a:lnTo>
                    <a:pt x="45926" y="166586"/>
                  </a:lnTo>
                  <a:lnTo>
                    <a:pt x="26435" y="205418"/>
                  </a:lnTo>
                  <a:lnTo>
                    <a:pt x="12016" y="246915"/>
                  </a:lnTo>
                  <a:lnTo>
                    <a:pt x="3071" y="290674"/>
                  </a:lnTo>
                  <a:lnTo>
                    <a:pt x="0" y="336295"/>
                  </a:lnTo>
                  <a:lnTo>
                    <a:pt x="0" y="1681479"/>
                  </a:lnTo>
                  <a:lnTo>
                    <a:pt x="3071" y="1727101"/>
                  </a:lnTo>
                  <a:lnTo>
                    <a:pt x="12016" y="1770860"/>
                  </a:lnTo>
                  <a:lnTo>
                    <a:pt x="26435" y="1812357"/>
                  </a:lnTo>
                  <a:lnTo>
                    <a:pt x="45926" y="1851189"/>
                  </a:lnTo>
                  <a:lnTo>
                    <a:pt x="70088" y="1886956"/>
                  </a:lnTo>
                  <a:lnTo>
                    <a:pt x="98520" y="1919255"/>
                  </a:lnTo>
                  <a:lnTo>
                    <a:pt x="130819" y="1947687"/>
                  </a:lnTo>
                  <a:lnTo>
                    <a:pt x="166586" y="1971849"/>
                  </a:lnTo>
                  <a:lnTo>
                    <a:pt x="205418" y="1991340"/>
                  </a:lnTo>
                  <a:lnTo>
                    <a:pt x="246915" y="2005759"/>
                  </a:lnTo>
                  <a:lnTo>
                    <a:pt x="290674" y="2014704"/>
                  </a:lnTo>
                  <a:lnTo>
                    <a:pt x="336295" y="2017776"/>
                  </a:lnTo>
                  <a:lnTo>
                    <a:pt x="4488687" y="2017776"/>
                  </a:lnTo>
                  <a:lnTo>
                    <a:pt x="4534309" y="2014704"/>
                  </a:lnTo>
                  <a:lnTo>
                    <a:pt x="4578068" y="2005759"/>
                  </a:lnTo>
                  <a:lnTo>
                    <a:pt x="4619565" y="1991340"/>
                  </a:lnTo>
                  <a:lnTo>
                    <a:pt x="4658397" y="1971849"/>
                  </a:lnTo>
                  <a:lnTo>
                    <a:pt x="4694164" y="1947687"/>
                  </a:lnTo>
                  <a:lnTo>
                    <a:pt x="4726463" y="1919255"/>
                  </a:lnTo>
                  <a:lnTo>
                    <a:pt x="4754895" y="1886956"/>
                  </a:lnTo>
                  <a:lnTo>
                    <a:pt x="4779057" y="1851189"/>
                  </a:lnTo>
                  <a:lnTo>
                    <a:pt x="4798548" y="1812357"/>
                  </a:lnTo>
                  <a:lnTo>
                    <a:pt x="4812967" y="1770860"/>
                  </a:lnTo>
                  <a:lnTo>
                    <a:pt x="4821912" y="1727101"/>
                  </a:lnTo>
                  <a:lnTo>
                    <a:pt x="4824983" y="1681479"/>
                  </a:lnTo>
                  <a:lnTo>
                    <a:pt x="4824983" y="336295"/>
                  </a:lnTo>
                  <a:lnTo>
                    <a:pt x="4821912" y="290674"/>
                  </a:lnTo>
                  <a:lnTo>
                    <a:pt x="4812967" y="246915"/>
                  </a:lnTo>
                  <a:lnTo>
                    <a:pt x="4798548" y="205418"/>
                  </a:lnTo>
                  <a:lnTo>
                    <a:pt x="4779057" y="166586"/>
                  </a:lnTo>
                  <a:lnTo>
                    <a:pt x="4754895" y="130819"/>
                  </a:lnTo>
                  <a:lnTo>
                    <a:pt x="4726463" y="98520"/>
                  </a:lnTo>
                  <a:lnTo>
                    <a:pt x="4694164" y="70088"/>
                  </a:lnTo>
                  <a:lnTo>
                    <a:pt x="4658397" y="45926"/>
                  </a:lnTo>
                  <a:lnTo>
                    <a:pt x="4619565" y="26435"/>
                  </a:lnTo>
                  <a:lnTo>
                    <a:pt x="4578068" y="12016"/>
                  </a:lnTo>
                  <a:lnTo>
                    <a:pt x="4534309" y="3071"/>
                  </a:lnTo>
                  <a:lnTo>
                    <a:pt x="44886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9520" y="1341119"/>
              <a:ext cx="4825365" cy="2018030"/>
            </a:xfrm>
            <a:custGeom>
              <a:avLst/>
              <a:gdLst/>
              <a:ahLst/>
              <a:cxnLst/>
              <a:rect l="l" t="t" r="r" b="b"/>
              <a:pathLst>
                <a:path w="4825365" h="2018029">
                  <a:moveTo>
                    <a:pt x="0" y="336295"/>
                  </a:moveTo>
                  <a:lnTo>
                    <a:pt x="3071" y="290674"/>
                  </a:lnTo>
                  <a:lnTo>
                    <a:pt x="12016" y="246915"/>
                  </a:lnTo>
                  <a:lnTo>
                    <a:pt x="26435" y="205418"/>
                  </a:lnTo>
                  <a:lnTo>
                    <a:pt x="45926" y="166586"/>
                  </a:lnTo>
                  <a:lnTo>
                    <a:pt x="70088" y="130819"/>
                  </a:lnTo>
                  <a:lnTo>
                    <a:pt x="98520" y="98520"/>
                  </a:lnTo>
                  <a:lnTo>
                    <a:pt x="130819" y="70088"/>
                  </a:lnTo>
                  <a:lnTo>
                    <a:pt x="166586" y="45926"/>
                  </a:lnTo>
                  <a:lnTo>
                    <a:pt x="205418" y="26435"/>
                  </a:lnTo>
                  <a:lnTo>
                    <a:pt x="246915" y="12016"/>
                  </a:lnTo>
                  <a:lnTo>
                    <a:pt x="290674" y="3071"/>
                  </a:lnTo>
                  <a:lnTo>
                    <a:pt x="336295" y="0"/>
                  </a:lnTo>
                  <a:lnTo>
                    <a:pt x="4488687" y="0"/>
                  </a:lnTo>
                  <a:lnTo>
                    <a:pt x="4534309" y="3071"/>
                  </a:lnTo>
                  <a:lnTo>
                    <a:pt x="4578068" y="12016"/>
                  </a:lnTo>
                  <a:lnTo>
                    <a:pt x="4619565" y="26435"/>
                  </a:lnTo>
                  <a:lnTo>
                    <a:pt x="4658397" y="45926"/>
                  </a:lnTo>
                  <a:lnTo>
                    <a:pt x="4694164" y="70088"/>
                  </a:lnTo>
                  <a:lnTo>
                    <a:pt x="4726463" y="98520"/>
                  </a:lnTo>
                  <a:lnTo>
                    <a:pt x="4754895" y="130819"/>
                  </a:lnTo>
                  <a:lnTo>
                    <a:pt x="4779057" y="166586"/>
                  </a:lnTo>
                  <a:lnTo>
                    <a:pt x="4798548" y="205418"/>
                  </a:lnTo>
                  <a:lnTo>
                    <a:pt x="4812967" y="246915"/>
                  </a:lnTo>
                  <a:lnTo>
                    <a:pt x="4821912" y="290674"/>
                  </a:lnTo>
                  <a:lnTo>
                    <a:pt x="4824983" y="336295"/>
                  </a:lnTo>
                  <a:lnTo>
                    <a:pt x="4824983" y="1681479"/>
                  </a:lnTo>
                  <a:lnTo>
                    <a:pt x="4821912" y="1727101"/>
                  </a:lnTo>
                  <a:lnTo>
                    <a:pt x="4812967" y="1770860"/>
                  </a:lnTo>
                  <a:lnTo>
                    <a:pt x="4798548" y="1812357"/>
                  </a:lnTo>
                  <a:lnTo>
                    <a:pt x="4779057" y="1851189"/>
                  </a:lnTo>
                  <a:lnTo>
                    <a:pt x="4754895" y="1886956"/>
                  </a:lnTo>
                  <a:lnTo>
                    <a:pt x="4726463" y="1919255"/>
                  </a:lnTo>
                  <a:lnTo>
                    <a:pt x="4694164" y="1947687"/>
                  </a:lnTo>
                  <a:lnTo>
                    <a:pt x="4658397" y="1971849"/>
                  </a:lnTo>
                  <a:lnTo>
                    <a:pt x="4619565" y="1991340"/>
                  </a:lnTo>
                  <a:lnTo>
                    <a:pt x="4578068" y="2005759"/>
                  </a:lnTo>
                  <a:lnTo>
                    <a:pt x="4534309" y="2014704"/>
                  </a:lnTo>
                  <a:lnTo>
                    <a:pt x="4488687" y="2017776"/>
                  </a:lnTo>
                  <a:lnTo>
                    <a:pt x="336295" y="2017776"/>
                  </a:lnTo>
                  <a:lnTo>
                    <a:pt x="290674" y="2014704"/>
                  </a:lnTo>
                  <a:lnTo>
                    <a:pt x="246915" y="2005759"/>
                  </a:lnTo>
                  <a:lnTo>
                    <a:pt x="205418" y="1991340"/>
                  </a:lnTo>
                  <a:lnTo>
                    <a:pt x="166586" y="1971849"/>
                  </a:lnTo>
                  <a:lnTo>
                    <a:pt x="130819" y="1947687"/>
                  </a:lnTo>
                  <a:lnTo>
                    <a:pt x="98520" y="1919255"/>
                  </a:lnTo>
                  <a:lnTo>
                    <a:pt x="70088" y="1886956"/>
                  </a:lnTo>
                  <a:lnTo>
                    <a:pt x="45926" y="1851189"/>
                  </a:lnTo>
                  <a:lnTo>
                    <a:pt x="26435" y="1812357"/>
                  </a:lnTo>
                  <a:lnTo>
                    <a:pt x="12016" y="1770860"/>
                  </a:lnTo>
                  <a:lnTo>
                    <a:pt x="3071" y="1727101"/>
                  </a:lnTo>
                  <a:lnTo>
                    <a:pt x="0" y="1681479"/>
                  </a:lnTo>
                  <a:lnTo>
                    <a:pt x="0" y="336295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77612" y="1636216"/>
            <a:ext cx="6319114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4444"/>
              <a:tabLst>
                <a:tab pos="92075" algn="l"/>
              </a:tabLst>
            </a:pPr>
            <a:r>
              <a:rPr lang="ru-RU" dirty="0" smtClean="0">
                <a:latin typeface="+mj-lt"/>
                <a:cs typeface="Calibri"/>
              </a:rPr>
              <a:t>1. Д</a:t>
            </a:r>
            <a:r>
              <a:rPr sz="1800" smtClean="0">
                <a:latin typeface="+mj-lt"/>
                <a:cs typeface="Calibri"/>
              </a:rPr>
              <a:t>ети</a:t>
            </a:r>
            <a:r>
              <a:rPr sz="1800" dirty="0">
                <a:latin typeface="+mj-lt"/>
                <a:cs typeface="Calibri"/>
              </a:rPr>
              <a:t>,</a:t>
            </a:r>
            <a:r>
              <a:rPr sz="1800" spc="-50" dirty="0">
                <a:latin typeface="+mj-lt"/>
                <a:cs typeface="Calibri"/>
              </a:rPr>
              <a:t> </a:t>
            </a:r>
            <a:r>
              <a:rPr sz="1800">
                <a:latin typeface="+mj-lt"/>
                <a:cs typeface="Calibri"/>
              </a:rPr>
              <a:t>имеющие</a:t>
            </a:r>
            <a:r>
              <a:rPr sz="1800" spc="-45">
                <a:latin typeface="+mj-lt"/>
                <a:cs typeface="Calibri"/>
              </a:rPr>
              <a:t> </a:t>
            </a:r>
            <a:r>
              <a:rPr sz="1800" b="1" smtClean="0">
                <a:latin typeface="+mj-lt"/>
                <a:cs typeface="Calibri"/>
              </a:rPr>
              <a:t>право</a:t>
            </a:r>
            <a:r>
              <a:rPr lang="ru-RU" sz="1800" b="1" dirty="0" smtClean="0">
                <a:latin typeface="+mj-lt"/>
                <a:cs typeface="Calibri"/>
              </a:rPr>
              <a:t>:</a:t>
            </a:r>
          </a:p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4444"/>
              <a:buFont typeface="Microsoft Sans Serif"/>
              <a:buChar char="•"/>
              <a:tabLst>
                <a:tab pos="92075" algn="l"/>
              </a:tabLst>
            </a:pPr>
            <a:r>
              <a:rPr sz="1800" b="1" spc="-30" smtClean="0">
                <a:latin typeface="+mj-lt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внеочередного</a:t>
            </a:r>
            <a:r>
              <a:rPr sz="1800" b="1" spc="-10">
                <a:latin typeface="+mj-lt"/>
                <a:cs typeface="Calibri"/>
              </a:rPr>
              <a:t>, </a:t>
            </a:r>
            <a:endParaRPr lang="ru-RU" sz="1800" b="1" spc="-10" dirty="0" smtClean="0">
              <a:latin typeface="+mj-lt"/>
              <a:cs typeface="Calibri"/>
            </a:endParaRPr>
          </a:p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4444"/>
              <a:buFont typeface="Microsoft Sans Serif"/>
              <a:buChar char="•"/>
              <a:tabLst>
                <a:tab pos="92075" algn="l"/>
              </a:tabLst>
            </a:pPr>
            <a:r>
              <a:rPr lang="ru-RU" sz="1800" b="1" u="sng" spc="-10" dirty="0" err="1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п</a:t>
            </a: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ервоочередного</a:t>
            </a:r>
            <a:r>
              <a:rPr sz="1800" b="1" spc="-10" smtClean="0">
                <a:latin typeface="+mj-lt"/>
                <a:cs typeface="Calibri"/>
              </a:rPr>
              <a:t> </a:t>
            </a:r>
            <a:endParaRPr lang="ru-RU" sz="1800" b="1" spc="-10" dirty="0" smtClean="0">
              <a:latin typeface="+mj-lt"/>
              <a:cs typeface="Calibri"/>
            </a:endParaRPr>
          </a:p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4444"/>
              <a:buFont typeface="Microsoft Sans Serif"/>
              <a:buChar char="•"/>
              <a:tabLst>
                <a:tab pos="92075" algn="l"/>
              </a:tabLst>
            </a:pP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преимущественного</a:t>
            </a:r>
            <a:r>
              <a:rPr sz="1800" b="1" spc="45" smtClean="0">
                <a:latin typeface="+mj-lt"/>
                <a:cs typeface="Calibri"/>
              </a:rPr>
              <a:t> </a:t>
            </a:r>
            <a:r>
              <a:rPr sz="1800" b="1" spc="-10">
                <a:latin typeface="+mj-lt"/>
                <a:cs typeface="Calibri"/>
              </a:rPr>
              <a:t>приема</a:t>
            </a:r>
            <a:r>
              <a:rPr sz="1800" b="1" spc="-10" smtClean="0">
                <a:latin typeface="+mj-lt"/>
                <a:cs typeface="Calibri"/>
              </a:rPr>
              <a:t>;</a:t>
            </a:r>
            <a:endParaRPr sz="1800">
              <a:latin typeface="+mj-lt"/>
              <a:cs typeface="Calibri"/>
            </a:endParaRPr>
          </a:p>
          <a:p>
            <a:pPr marL="92075" indent="-88900">
              <a:lnSpc>
                <a:spcPct val="100000"/>
              </a:lnSpc>
              <a:spcBef>
                <a:spcPts val="5"/>
              </a:spcBef>
              <a:buSzPct val="94444"/>
              <a:tabLst>
                <a:tab pos="92075" algn="l"/>
              </a:tabLst>
            </a:pPr>
            <a:r>
              <a:rPr lang="ru-RU" dirty="0" smtClean="0">
                <a:latin typeface="+mj-lt"/>
                <a:cs typeface="Calibri"/>
              </a:rPr>
              <a:t>2. Д</a:t>
            </a:r>
            <a:r>
              <a:rPr sz="1800" smtClean="0">
                <a:latin typeface="+mj-lt"/>
                <a:cs typeface="Calibri"/>
              </a:rPr>
              <a:t>ети</a:t>
            </a:r>
            <a:r>
              <a:rPr sz="1800" b="1" dirty="0">
                <a:latin typeface="+mj-lt"/>
                <a:cs typeface="Calibri"/>
              </a:rPr>
              <a:t>,</a:t>
            </a:r>
            <a:r>
              <a:rPr sz="1800" b="1" spc="-70" dirty="0">
                <a:latin typeface="+mj-lt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проживающие</a:t>
            </a:r>
            <a:r>
              <a:rPr sz="1800" b="1" u="sng" spc="-30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на</a:t>
            </a:r>
            <a:r>
              <a:rPr sz="1800" b="1" u="sng" spc="-55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закрепленной</a:t>
            </a:r>
            <a:r>
              <a:rPr lang="ru-RU" b="1" u="sng" spc="-10" dirty="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территории</a:t>
            </a:r>
            <a:endParaRPr sz="1800">
              <a:latin typeface="+mj-lt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095868" y="3788663"/>
            <a:ext cx="6786609" cy="1871980"/>
            <a:chOff x="3925824" y="3788663"/>
            <a:chExt cx="4678680" cy="187198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object 16"/>
            <p:cNvSpPr/>
            <p:nvPr/>
          </p:nvSpPr>
          <p:spPr>
            <a:xfrm>
              <a:off x="3925824" y="3788663"/>
              <a:ext cx="4678680" cy="1871980"/>
            </a:xfrm>
            <a:custGeom>
              <a:avLst/>
              <a:gdLst/>
              <a:ahLst/>
              <a:cxnLst/>
              <a:rect l="l" t="t" r="r" b="b"/>
              <a:pathLst>
                <a:path w="4678680" h="1871979">
                  <a:moveTo>
                    <a:pt x="4366768" y="0"/>
                  </a:moveTo>
                  <a:lnTo>
                    <a:pt x="311912" y="0"/>
                  </a:lnTo>
                  <a:lnTo>
                    <a:pt x="265831" y="3383"/>
                  </a:lnTo>
                  <a:lnTo>
                    <a:pt x="221846" y="13210"/>
                  </a:lnTo>
                  <a:lnTo>
                    <a:pt x="180440" y="28998"/>
                  </a:lnTo>
                  <a:lnTo>
                    <a:pt x="142095" y="50264"/>
                  </a:lnTo>
                  <a:lnTo>
                    <a:pt x="107296" y="76524"/>
                  </a:lnTo>
                  <a:lnTo>
                    <a:pt x="76524" y="107296"/>
                  </a:lnTo>
                  <a:lnTo>
                    <a:pt x="50264" y="142095"/>
                  </a:lnTo>
                  <a:lnTo>
                    <a:pt x="28998" y="180440"/>
                  </a:lnTo>
                  <a:lnTo>
                    <a:pt x="13210" y="221846"/>
                  </a:lnTo>
                  <a:lnTo>
                    <a:pt x="3383" y="265831"/>
                  </a:lnTo>
                  <a:lnTo>
                    <a:pt x="0" y="311912"/>
                  </a:lnTo>
                  <a:lnTo>
                    <a:pt x="0" y="1559560"/>
                  </a:lnTo>
                  <a:lnTo>
                    <a:pt x="3383" y="1605640"/>
                  </a:lnTo>
                  <a:lnTo>
                    <a:pt x="13210" y="1649625"/>
                  </a:lnTo>
                  <a:lnTo>
                    <a:pt x="28998" y="1691031"/>
                  </a:lnTo>
                  <a:lnTo>
                    <a:pt x="50264" y="1729376"/>
                  </a:lnTo>
                  <a:lnTo>
                    <a:pt x="76524" y="1764175"/>
                  </a:lnTo>
                  <a:lnTo>
                    <a:pt x="107296" y="1794947"/>
                  </a:lnTo>
                  <a:lnTo>
                    <a:pt x="142095" y="1821207"/>
                  </a:lnTo>
                  <a:lnTo>
                    <a:pt x="180440" y="1842473"/>
                  </a:lnTo>
                  <a:lnTo>
                    <a:pt x="221846" y="1858261"/>
                  </a:lnTo>
                  <a:lnTo>
                    <a:pt x="265831" y="1868088"/>
                  </a:lnTo>
                  <a:lnTo>
                    <a:pt x="311912" y="1871472"/>
                  </a:lnTo>
                  <a:lnTo>
                    <a:pt x="4366768" y="1871472"/>
                  </a:lnTo>
                  <a:lnTo>
                    <a:pt x="4412848" y="1868088"/>
                  </a:lnTo>
                  <a:lnTo>
                    <a:pt x="4456833" y="1858261"/>
                  </a:lnTo>
                  <a:lnTo>
                    <a:pt x="4498239" y="1842473"/>
                  </a:lnTo>
                  <a:lnTo>
                    <a:pt x="4536584" y="1821207"/>
                  </a:lnTo>
                  <a:lnTo>
                    <a:pt x="4571383" y="1794947"/>
                  </a:lnTo>
                  <a:lnTo>
                    <a:pt x="4602155" y="1764175"/>
                  </a:lnTo>
                  <a:lnTo>
                    <a:pt x="4628415" y="1729376"/>
                  </a:lnTo>
                  <a:lnTo>
                    <a:pt x="4649681" y="1691031"/>
                  </a:lnTo>
                  <a:lnTo>
                    <a:pt x="4665469" y="1649625"/>
                  </a:lnTo>
                  <a:lnTo>
                    <a:pt x="4675296" y="1605640"/>
                  </a:lnTo>
                  <a:lnTo>
                    <a:pt x="4678680" y="1559560"/>
                  </a:lnTo>
                  <a:lnTo>
                    <a:pt x="4678680" y="311912"/>
                  </a:lnTo>
                  <a:lnTo>
                    <a:pt x="4675296" y="265831"/>
                  </a:lnTo>
                  <a:lnTo>
                    <a:pt x="4665469" y="221846"/>
                  </a:lnTo>
                  <a:lnTo>
                    <a:pt x="4649681" y="180440"/>
                  </a:lnTo>
                  <a:lnTo>
                    <a:pt x="4628415" y="142095"/>
                  </a:lnTo>
                  <a:lnTo>
                    <a:pt x="4602155" y="107296"/>
                  </a:lnTo>
                  <a:lnTo>
                    <a:pt x="4571383" y="76524"/>
                  </a:lnTo>
                  <a:lnTo>
                    <a:pt x="4536584" y="50264"/>
                  </a:lnTo>
                  <a:lnTo>
                    <a:pt x="4498239" y="28998"/>
                  </a:lnTo>
                  <a:lnTo>
                    <a:pt x="4456833" y="13210"/>
                  </a:lnTo>
                  <a:lnTo>
                    <a:pt x="4412848" y="3383"/>
                  </a:lnTo>
                  <a:lnTo>
                    <a:pt x="43667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5824" y="3788663"/>
              <a:ext cx="4678680" cy="1871980"/>
            </a:xfrm>
            <a:custGeom>
              <a:avLst/>
              <a:gdLst/>
              <a:ahLst/>
              <a:cxnLst/>
              <a:rect l="l" t="t" r="r" b="b"/>
              <a:pathLst>
                <a:path w="4678680" h="1871979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4366768" y="0"/>
                  </a:lnTo>
                  <a:lnTo>
                    <a:pt x="4412848" y="3383"/>
                  </a:lnTo>
                  <a:lnTo>
                    <a:pt x="4456833" y="13210"/>
                  </a:lnTo>
                  <a:lnTo>
                    <a:pt x="4498239" y="28998"/>
                  </a:lnTo>
                  <a:lnTo>
                    <a:pt x="4536584" y="50264"/>
                  </a:lnTo>
                  <a:lnTo>
                    <a:pt x="4571383" y="76524"/>
                  </a:lnTo>
                  <a:lnTo>
                    <a:pt x="4602155" y="107296"/>
                  </a:lnTo>
                  <a:lnTo>
                    <a:pt x="4628415" y="142095"/>
                  </a:lnTo>
                  <a:lnTo>
                    <a:pt x="4649681" y="180440"/>
                  </a:lnTo>
                  <a:lnTo>
                    <a:pt x="4665469" y="221846"/>
                  </a:lnTo>
                  <a:lnTo>
                    <a:pt x="4675296" y="265831"/>
                  </a:lnTo>
                  <a:lnTo>
                    <a:pt x="4678680" y="311912"/>
                  </a:lnTo>
                  <a:lnTo>
                    <a:pt x="4678680" y="1559560"/>
                  </a:lnTo>
                  <a:lnTo>
                    <a:pt x="4675296" y="1605640"/>
                  </a:lnTo>
                  <a:lnTo>
                    <a:pt x="4665469" y="1649625"/>
                  </a:lnTo>
                  <a:lnTo>
                    <a:pt x="4649681" y="1691031"/>
                  </a:lnTo>
                  <a:lnTo>
                    <a:pt x="4628415" y="1729376"/>
                  </a:lnTo>
                  <a:lnTo>
                    <a:pt x="4602155" y="1764175"/>
                  </a:lnTo>
                  <a:lnTo>
                    <a:pt x="4571383" y="1794947"/>
                  </a:lnTo>
                  <a:lnTo>
                    <a:pt x="4536584" y="1821207"/>
                  </a:lnTo>
                  <a:lnTo>
                    <a:pt x="4498239" y="1842473"/>
                  </a:lnTo>
                  <a:lnTo>
                    <a:pt x="4456833" y="1858261"/>
                  </a:lnTo>
                  <a:lnTo>
                    <a:pt x="4412848" y="1868088"/>
                  </a:lnTo>
                  <a:lnTo>
                    <a:pt x="4366768" y="1871472"/>
                  </a:lnTo>
                  <a:lnTo>
                    <a:pt x="311912" y="1871472"/>
                  </a:lnTo>
                  <a:lnTo>
                    <a:pt x="265831" y="1868088"/>
                  </a:lnTo>
                  <a:lnTo>
                    <a:pt x="221846" y="1858261"/>
                  </a:lnTo>
                  <a:lnTo>
                    <a:pt x="180440" y="1842473"/>
                  </a:lnTo>
                  <a:lnTo>
                    <a:pt x="142095" y="1821207"/>
                  </a:lnTo>
                  <a:lnTo>
                    <a:pt x="107296" y="1794947"/>
                  </a:lnTo>
                  <a:lnTo>
                    <a:pt x="76524" y="1764175"/>
                  </a:lnTo>
                  <a:lnTo>
                    <a:pt x="50264" y="1729376"/>
                  </a:lnTo>
                  <a:lnTo>
                    <a:pt x="28998" y="1691031"/>
                  </a:lnTo>
                  <a:lnTo>
                    <a:pt x="13210" y="1649625"/>
                  </a:lnTo>
                  <a:lnTo>
                    <a:pt x="3383" y="1605640"/>
                  </a:lnTo>
                  <a:lnTo>
                    <a:pt x="0" y="1559560"/>
                  </a:lnTo>
                  <a:lnTo>
                    <a:pt x="0" y="311912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61000" y="4425188"/>
            <a:ext cx="6350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4444"/>
              <a:buFont typeface="Microsoft Sans Serif"/>
              <a:buChar char="•"/>
              <a:tabLst>
                <a:tab pos="92075" algn="l"/>
              </a:tabLst>
            </a:pPr>
            <a:r>
              <a:rPr sz="1800" dirty="0">
                <a:latin typeface="+mj-lt"/>
                <a:cs typeface="Calibri"/>
              </a:rPr>
              <a:t>	дети,</a:t>
            </a:r>
            <a:r>
              <a:rPr sz="1800" spc="-15" dirty="0">
                <a:latin typeface="+mj-lt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не</a:t>
            </a:r>
            <a:r>
              <a:rPr sz="1800" b="1" u="sng" spc="-15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проживающие</a:t>
            </a:r>
            <a:r>
              <a:rPr sz="1800" b="1" u="sng" spc="-20" dirty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на</a:t>
            </a:r>
            <a:r>
              <a:rPr sz="1800" b="1" u="sng" spc="-2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закрепленной</a:t>
            </a:r>
            <a:r>
              <a:rPr lang="ru-RU" b="1" u="sng" spc="-10" dirty="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 </a:t>
            </a:r>
            <a:r>
              <a:rPr sz="1800" b="1" u="sng" spc="-10" smtClean="0">
                <a:uFill>
                  <a:solidFill>
                    <a:srgbClr val="C00000"/>
                  </a:solidFill>
                </a:uFill>
                <a:latin typeface="+mj-lt"/>
                <a:cs typeface="Calibri"/>
              </a:rPr>
              <a:t>территории</a:t>
            </a:r>
            <a:endParaRPr sz="1800">
              <a:latin typeface="+mj-lt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95670" y="2007343"/>
            <a:ext cx="1357322" cy="797655"/>
            <a:chOff x="2770630" y="1700783"/>
            <a:chExt cx="939166" cy="13690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2770630" y="1700783"/>
              <a:ext cx="939165" cy="1369060"/>
            </a:xfrm>
            <a:custGeom>
              <a:avLst/>
              <a:gdLst/>
              <a:ahLst/>
              <a:cxnLst/>
              <a:rect l="l" t="t" r="r" b="b"/>
              <a:pathLst>
                <a:path w="939164" h="1369060">
                  <a:moveTo>
                    <a:pt x="471169" y="0"/>
                  </a:moveTo>
                  <a:lnTo>
                    <a:pt x="471169" y="342138"/>
                  </a:lnTo>
                  <a:lnTo>
                    <a:pt x="0" y="342138"/>
                  </a:lnTo>
                  <a:lnTo>
                    <a:pt x="0" y="1026413"/>
                  </a:lnTo>
                  <a:lnTo>
                    <a:pt x="471169" y="1026413"/>
                  </a:lnTo>
                  <a:lnTo>
                    <a:pt x="471169" y="1368552"/>
                  </a:lnTo>
                  <a:lnTo>
                    <a:pt x="938783" y="684276"/>
                  </a:lnTo>
                  <a:lnTo>
                    <a:pt x="47116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70631" y="1700783"/>
              <a:ext cx="939165" cy="1369060"/>
            </a:xfrm>
            <a:custGeom>
              <a:avLst/>
              <a:gdLst/>
              <a:ahLst/>
              <a:cxnLst/>
              <a:rect l="l" t="t" r="r" b="b"/>
              <a:pathLst>
                <a:path w="939164" h="1369060">
                  <a:moveTo>
                    <a:pt x="0" y="342138"/>
                  </a:moveTo>
                  <a:lnTo>
                    <a:pt x="471169" y="342138"/>
                  </a:lnTo>
                  <a:lnTo>
                    <a:pt x="471169" y="0"/>
                  </a:lnTo>
                  <a:lnTo>
                    <a:pt x="938783" y="684276"/>
                  </a:lnTo>
                  <a:lnTo>
                    <a:pt x="471169" y="1368552"/>
                  </a:lnTo>
                  <a:lnTo>
                    <a:pt x="471169" y="1026413"/>
                  </a:lnTo>
                  <a:lnTo>
                    <a:pt x="0" y="1026413"/>
                  </a:lnTo>
                  <a:lnTo>
                    <a:pt x="0" y="342138"/>
                  </a:lnTo>
                  <a:close/>
                </a:path>
              </a:pathLst>
            </a:custGeom>
            <a:grpFill/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19"/>
          <p:cNvGrpSpPr/>
          <p:nvPr/>
        </p:nvGrpSpPr>
        <p:grpSpPr>
          <a:xfrm>
            <a:off x="3595670" y="4364797"/>
            <a:ext cx="1500198" cy="797655"/>
            <a:chOff x="2770630" y="1700783"/>
            <a:chExt cx="939166" cy="136906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1" name="object 20"/>
            <p:cNvSpPr/>
            <p:nvPr/>
          </p:nvSpPr>
          <p:spPr>
            <a:xfrm>
              <a:off x="2770630" y="1700783"/>
              <a:ext cx="939165" cy="1369060"/>
            </a:xfrm>
            <a:custGeom>
              <a:avLst/>
              <a:gdLst/>
              <a:ahLst/>
              <a:cxnLst/>
              <a:rect l="l" t="t" r="r" b="b"/>
              <a:pathLst>
                <a:path w="939164" h="1369060">
                  <a:moveTo>
                    <a:pt x="471169" y="0"/>
                  </a:moveTo>
                  <a:lnTo>
                    <a:pt x="471169" y="342138"/>
                  </a:lnTo>
                  <a:lnTo>
                    <a:pt x="0" y="342138"/>
                  </a:lnTo>
                  <a:lnTo>
                    <a:pt x="0" y="1026413"/>
                  </a:lnTo>
                  <a:lnTo>
                    <a:pt x="471169" y="1026413"/>
                  </a:lnTo>
                  <a:lnTo>
                    <a:pt x="471169" y="1368552"/>
                  </a:lnTo>
                  <a:lnTo>
                    <a:pt x="938783" y="684276"/>
                  </a:lnTo>
                  <a:lnTo>
                    <a:pt x="47116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1"/>
            <p:cNvSpPr/>
            <p:nvPr/>
          </p:nvSpPr>
          <p:spPr>
            <a:xfrm>
              <a:off x="2770631" y="1700783"/>
              <a:ext cx="939165" cy="1369060"/>
            </a:xfrm>
            <a:custGeom>
              <a:avLst/>
              <a:gdLst/>
              <a:ahLst/>
              <a:cxnLst/>
              <a:rect l="l" t="t" r="r" b="b"/>
              <a:pathLst>
                <a:path w="939164" h="1369060">
                  <a:moveTo>
                    <a:pt x="0" y="342138"/>
                  </a:moveTo>
                  <a:lnTo>
                    <a:pt x="471169" y="342138"/>
                  </a:lnTo>
                  <a:lnTo>
                    <a:pt x="471169" y="0"/>
                  </a:lnTo>
                  <a:lnTo>
                    <a:pt x="938783" y="684276"/>
                  </a:lnTo>
                  <a:lnTo>
                    <a:pt x="471169" y="1368552"/>
                  </a:lnTo>
                  <a:lnTo>
                    <a:pt x="471169" y="1026413"/>
                  </a:lnTo>
                  <a:lnTo>
                    <a:pt x="0" y="1026413"/>
                  </a:lnTo>
                  <a:lnTo>
                    <a:pt x="0" y="342138"/>
                  </a:lnTo>
                  <a:close/>
                </a:path>
              </a:pathLst>
            </a:custGeom>
            <a:grpFill/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026" y="2000240"/>
            <a:ext cx="5357850" cy="2097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5080" indent="440690">
              <a:lnSpc>
                <a:spcPct val="106500"/>
              </a:lnSpc>
              <a:spcBef>
                <a:spcPts val="100"/>
              </a:spcBef>
            </a:pP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Укажите,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какое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свидетельство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рождении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у</a:t>
            </a:r>
            <a:r>
              <a:rPr sz="32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ребёнка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spc="-50" dirty="0">
                <a:solidFill>
                  <a:srgbClr val="2E2B1F"/>
                </a:solidFill>
                <a:latin typeface="Calibri"/>
                <a:cs typeface="Calibri"/>
              </a:rPr>
              <a:t>и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заполните</a:t>
            </a:r>
            <a:r>
              <a:rPr sz="3200" b="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данные</a:t>
            </a:r>
            <a:r>
              <a:rPr sz="32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2E2B1F"/>
                </a:solidFill>
                <a:latin typeface="Calibri"/>
                <a:cs typeface="Calibri"/>
              </a:rPr>
              <a:t>свидетельства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6132" y="571480"/>
            <a:ext cx="457200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Внесите</a:t>
            </a:r>
            <a:r>
              <a:rPr sz="2000" b="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информацию</a:t>
            </a:r>
            <a:r>
              <a:rPr sz="20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о</a:t>
            </a:r>
            <a:r>
              <a:rPr sz="20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гражданстве</a:t>
            </a:r>
            <a:r>
              <a:rPr sz="20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языках</a:t>
            </a:r>
            <a:r>
              <a:rPr sz="20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обучения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6778" y="928670"/>
            <a:ext cx="9623551" cy="5643602"/>
            <a:chOff x="499872" y="1066800"/>
            <a:chExt cx="7217663" cy="564360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2" y="1066800"/>
              <a:ext cx="3723132" cy="3357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2281246"/>
              <a:ext cx="4387596" cy="44291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Укажите</a:t>
            </a:r>
            <a:r>
              <a:rPr sz="20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нужны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ли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ребёнку</a:t>
            </a:r>
            <a:r>
              <a:rPr sz="2000" b="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специальные</a:t>
            </a:r>
            <a:r>
              <a:rPr sz="20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условия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93" y="5439257"/>
            <a:ext cx="9890760" cy="67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0690" algn="just">
              <a:lnSpc>
                <a:spcPct val="106500"/>
              </a:lnSpc>
              <a:spcBef>
                <a:spcPts val="10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Сохраните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заявление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черновиках.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Отправить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его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можно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будет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апреля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2025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г.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09.00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для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школ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города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Кирова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11:00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для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школ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Кировской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области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(кроме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г.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Кирова).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992" y="857232"/>
            <a:ext cx="7414768" cy="45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94" y="5533745"/>
            <a:ext cx="10136293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Найти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сохранённое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заявление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можно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личном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кабинете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портала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Госуслуг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разделе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«Заявления»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«Черновики»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8288" y="142852"/>
            <a:ext cx="7022592" cy="524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1950" y="357166"/>
            <a:ext cx="4179105" cy="198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0690">
              <a:lnSpc>
                <a:spcPct val="106500"/>
              </a:lnSpc>
              <a:spcBef>
                <a:spcPts val="100"/>
              </a:spcBef>
            </a:pP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sz="2000" b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апреля</a:t>
            </a:r>
            <a:r>
              <a:rPr sz="2000" b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2025</a:t>
            </a:r>
            <a:r>
              <a:rPr sz="2000" b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года</a:t>
            </a:r>
            <a:r>
              <a:rPr sz="2000" b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9:00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для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школ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города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Кирова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с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11:00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для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школ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Кировской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области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(без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города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Кирова)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открыть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электронное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заявление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нажать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кнопку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«Отправить»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3902" y="285728"/>
            <a:ext cx="10501386" cy="5429287"/>
            <a:chOff x="767926" y="285728"/>
            <a:chExt cx="7876040" cy="542928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926" y="285728"/>
              <a:ext cx="4959265" cy="37862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4036" y="2734054"/>
              <a:ext cx="6069930" cy="29809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522" y="214290"/>
            <a:ext cx="3232060" cy="4857784"/>
            <a:chOff x="1004316" y="1008888"/>
            <a:chExt cx="2026920" cy="3157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" y="1018032"/>
              <a:ext cx="2008631" cy="31394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8888" y="1013460"/>
              <a:ext cx="2018030" cy="3148965"/>
            </a:xfrm>
            <a:custGeom>
              <a:avLst/>
              <a:gdLst/>
              <a:ahLst/>
              <a:cxnLst/>
              <a:rect l="l" t="t" r="r" b="b"/>
              <a:pathLst>
                <a:path w="2018030" h="3148965">
                  <a:moveTo>
                    <a:pt x="0" y="3148584"/>
                  </a:moveTo>
                  <a:lnTo>
                    <a:pt x="2017776" y="3148584"/>
                  </a:lnTo>
                  <a:lnTo>
                    <a:pt x="2017776" y="0"/>
                  </a:lnTo>
                  <a:lnTo>
                    <a:pt x="0" y="0"/>
                  </a:lnTo>
                  <a:lnTo>
                    <a:pt x="0" y="3148584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738546" y="214290"/>
            <a:ext cx="3286148" cy="5976367"/>
            <a:chOff x="3345179" y="752855"/>
            <a:chExt cx="2125980" cy="4937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323" y="761999"/>
              <a:ext cx="2107692" cy="4919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49751" y="757427"/>
              <a:ext cx="2117090" cy="4928870"/>
            </a:xfrm>
            <a:custGeom>
              <a:avLst/>
              <a:gdLst/>
              <a:ahLst/>
              <a:cxnLst/>
              <a:rect l="l" t="t" r="r" b="b"/>
              <a:pathLst>
                <a:path w="2117090" h="4928870">
                  <a:moveTo>
                    <a:pt x="0" y="4928616"/>
                  </a:moveTo>
                  <a:lnTo>
                    <a:pt x="2116836" y="4928616"/>
                  </a:lnTo>
                  <a:lnTo>
                    <a:pt x="2116836" y="0"/>
                  </a:lnTo>
                  <a:lnTo>
                    <a:pt x="0" y="0"/>
                  </a:lnTo>
                  <a:lnTo>
                    <a:pt x="0" y="4928616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10446" y="214290"/>
            <a:ext cx="3458691" cy="3705996"/>
            <a:chOff x="5782055" y="1008888"/>
            <a:chExt cx="2059305" cy="19634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199" y="1018032"/>
              <a:ext cx="2040635" cy="19446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86627" y="1013460"/>
              <a:ext cx="2049780" cy="1953895"/>
            </a:xfrm>
            <a:custGeom>
              <a:avLst/>
              <a:gdLst/>
              <a:ahLst/>
              <a:cxnLst/>
              <a:rect l="l" t="t" r="r" b="b"/>
              <a:pathLst>
                <a:path w="2049779" h="1953895">
                  <a:moveTo>
                    <a:pt x="0" y="1953768"/>
                  </a:moveTo>
                  <a:lnTo>
                    <a:pt x="2049779" y="1953768"/>
                  </a:lnTo>
                  <a:lnTo>
                    <a:pt x="2049779" y="0"/>
                  </a:lnTo>
                  <a:lnTo>
                    <a:pt x="0" y="0"/>
                  </a:lnTo>
                  <a:lnTo>
                    <a:pt x="0" y="195376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/>
          </p:cNvSpPr>
          <p:nvPr/>
        </p:nvSpPr>
        <p:spPr>
          <a:xfrm>
            <a:off x="7310446" y="4214818"/>
            <a:ext cx="4416738" cy="188801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lvl="0" indent="449580" algn="l" defTabSz="914400" rtl="0" eaLnBrk="1" fontAlgn="auto" latinLnBrk="0" hangingPunct="1">
              <a:lnSpc>
                <a:spcPct val="10229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</a:t>
            </a:r>
            <a:r>
              <a:rPr kumimoji="0" lang="ru-RU" sz="2400" b="0" i="0" u="none" strike="noStrike" kern="1200" cap="none" spc="-75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подачи</a:t>
            </a:r>
            <a:r>
              <a:rPr kumimoji="0" lang="ru-RU" sz="2400" b="0" i="0" u="none" strike="noStrike" kern="1200" cap="none" spc="-8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заявления</a:t>
            </a:r>
            <a:r>
              <a:rPr kumimoji="0" lang="ru-RU" sz="2400" b="0" i="0" u="none" strike="noStrike" kern="1200" cap="none" spc="-75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</a:t>
            </a:r>
            <a:r>
              <a:rPr kumimoji="0" lang="ru-RU" sz="2400" b="0" i="0" u="none" strike="noStrike" kern="1200" cap="none" spc="-8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отслеживать изменения</a:t>
            </a:r>
            <a:r>
              <a:rPr kumimoji="0" lang="ru-RU" sz="2400" b="0" i="0" u="none" strike="noStrike" kern="1200" cap="none" spc="-65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статусов</a:t>
            </a:r>
            <a:r>
              <a:rPr kumimoji="0" lang="ru-RU" sz="2400" b="0" i="0" u="none" strike="noStrike" kern="1200" cap="none" spc="-75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Вашего</a:t>
            </a:r>
            <a:r>
              <a:rPr kumimoji="0" lang="ru-RU" sz="2400" b="0" i="0" u="none" strike="noStrike" kern="1200" cap="none" spc="-7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заявления</a:t>
            </a:r>
            <a:r>
              <a:rPr kumimoji="0" lang="ru-RU" sz="2400" b="0" i="0" u="none" strike="noStrike" kern="1200" cap="none" spc="-7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2400" b="0" i="0" u="none" strike="noStrike" kern="1200" cap="none" spc="-75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5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Личном</a:t>
            </a:r>
            <a:r>
              <a:rPr kumimoji="0" lang="ru-RU" sz="2400" b="0" i="0" u="none" strike="noStrike" kern="1200" cap="none" spc="-6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кабинете Госуслуг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2143116"/>
            <a:ext cx="110680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2 способ: ЕРИСО КО – региональная система – для тех, кто пользуется электронным дневником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2928934"/>
            <a:ext cx="5213034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Если у родителя уже имеются обучающиеся в школе, то можно использовать вход, как в электронный дневник учащегося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способ: ЕРИСО КО – региональная система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09588" y="1857364"/>
            <a:ext cx="9215502" cy="797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2. Если нет регистрации в региональной системе: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844" y="2571744"/>
            <a:ext cx="9144064" cy="35004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10116" y="785794"/>
            <a:ext cx="7083433" cy="5366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3836" y="2000240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Указать свой СНИЛС, пароль будущей учётной записи, актуальный адрес электронной почты, ФИО и дату рождения.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На адрес электронной почты, указанный при активации, получить письмо с предложением активировать учётную запись (получение письма может занять до 24 часов, при отсутствии письма проверить раздел «Спам»)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785794"/>
            <a:ext cx="1100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 успешной авторизации снова пройти по ссылке: </a:t>
            </a:r>
            <a:r>
              <a:rPr lang="en-US" sz="2800" dirty="0" smtClean="0">
                <a:hlinkClick r:id="rId2"/>
              </a:rPr>
              <a:t>https://statements.43edu.ru</a:t>
            </a:r>
            <a:r>
              <a:rPr lang="ru-RU" sz="2800" dirty="0" smtClean="0"/>
              <a:t> и нажать на кнопку «Подать заявление».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0" y="1857364"/>
            <a:ext cx="6411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979" y="3870952"/>
            <a:ext cx="7379827" cy="25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84" y="286603"/>
            <a:ext cx="1178727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Категории</a:t>
            </a:r>
            <a:r>
              <a:rPr sz="2800" b="1" spc="-105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граждан,</a:t>
            </a:r>
            <a:r>
              <a:rPr sz="2800" b="1" spc="-8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имеющих</a:t>
            </a:r>
            <a:r>
              <a:rPr sz="2800" b="1" spc="-3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право внеочередного,</a:t>
            </a:r>
            <a:r>
              <a:rPr sz="2800" b="1" spc="-5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первоочередного</a:t>
            </a:r>
            <a:endParaRPr sz="2800" b="1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</a:t>
            </a:r>
            <a:r>
              <a:rPr sz="2800" b="1" spc="35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преимущественного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приема</a:t>
            </a:r>
            <a:endParaRPr sz="2800" b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2398" y="1500174"/>
            <a:ext cx="3491653" cy="960119"/>
            <a:chOff x="310895" y="1688592"/>
            <a:chExt cx="2618740" cy="9601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323087" y="1700784"/>
              <a:ext cx="2593975" cy="935990"/>
            </a:xfrm>
            <a:custGeom>
              <a:avLst/>
              <a:gdLst/>
              <a:ahLst/>
              <a:cxnLst/>
              <a:rect l="l" t="t" r="r" b="b"/>
              <a:pathLst>
                <a:path w="2593975" h="935989">
                  <a:moveTo>
                    <a:pt x="2437892" y="0"/>
                  </a:moveTo>
                  <a:lnTo>
                    <a:pt x="155955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5" y="935736"/>
                  </a:lnTo>
                  <a:lnTo>
                    <a:pt x="2437892" y="935736"/>
                  </a:lnTo>
                  <a:lnTo>
                    <a:pt x="2487176" y="927782"/>
                  </a:lnTo>
                  <a:lnTo>
                    <a:pt x="2529986" y="905638"/>
                  </a:lnTo>
                  <a:lnTo>
                    <a:pt x="2563750" y="871874"/>
                  </a:lnTo>
                  <a:lnTo>
                    <a:pt x="2585894" y="829064"/>
                  </a:lnTo>
                  <a:lnTo>
                    <a:pt x="2593848" y="779779"/>
                  </a:lnTo>
                  <a:lnTo>
                    <a:pt x="2593848" y="155955"/>
                  </a:lnTo>
                  <a:lnTo>
                    <a:pt x="2585894" y="106671"/>
                  </a:lnTo>
                  <a:lnTo>
                    <a:pt x="2563750" y="63861"/>
                  </a:lnTo>
                  <a:lnTo>
                    <a:pt x="2529986" y="30097"/>
                  </a:lnTo>
                  <a:lnTo>
                    <a:pt x="2487176" y="7953"/>
                  </a:lnTo>
                  <a:lnTo>
                    <a:pt x="24378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087" y="1700784"/>
              <a:ext cx="2593975" cy="935990"/>
            </a:xfrm>
            <a:custGeom>
              <a:avLst/>
              <a:gdLst/>
              <a:ahLst/>
              <a:cxnLst/>
              <a:rect l="l" t="t" r="r" b="b"/>
              <a:pathLst>
                <a:path w="2593975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5" y="0"/>
                  </a:lnTo>
                  <a:lnTo>
                    <a:pt x="2437892" y="0"/>
                  </a:lnTo>
                  <a:lnTo>
                    <a:pt x="2487176" y="7953"/>
                  </a:lnTo>
                  <a:lnTo>
                    <a:pt x="2529986" y="30097"/>
                  </a:lnTo>
                  <a:lnTo>
                    <a:pt x="2563750" y="63861"/>
                  </a:lnTo>
                  <a:lnTo>
                    <a:pt x="2585894" y="106671"/>
                  </a:lnTo>
                  <a:lnTo>
                    <a:pt x="2593848" y="155955"/>
                  </a:lnTo>
                  <a:lnTo>
                    <a:pt x="2593848" y="779779"/>
                  </a:lnTo>
                  <a:lnTo>
                    <a:pt x="2585894" y="829064"/>
                  </a:lnTo>
                  <a:lnTo>
                    <a:pt x="2563750" y="871874"/>
                  </a:lnTo>
                  <a:lnTo>
                    <a:pt x="2529986" y="905638"/>
                  </a:lnTo>
                  <a:lnTo>
                    <a:pt x="2487176" y="927782"/>
                  </a:lnTo>
                  <a:lnTo>
                    <a:pt x="2437892" y="935736"/>
                  </a:lnTo>
                  <a:lnTo>
                    <a:pt x="155955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grpFill/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6778" y="1643050"/>
            <a:ext cx="1963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внеочередной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порядок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4527" y="2840735"/>
            <a:ext cx="3873500" cy="1033780"/>
            <a:chOff x="310895" y="2840735"/>
            <a:chExt cx="2905125" cy="1033780"/>
          </a:xfrm>
          <a:solidFill>
            <a:schemeClr val="bg2">
              <a:lumMod val="75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323087" y="2852927"/>
              <a:ext cx="2880360" cy="1009015"/>
            </a:xfrm>
            <a:custGeom>
              <a:avLst/>
              <a:gdLst/>
              <a:ahLst/>
              <a:cxnLst/>
              <a:rect l="l" t="t" r="r" b="b"/>
              <a:pathLst>
                <a:path w="2880360" h="1009014">
                  <a:moveTo>
                    <a:pt x="2712212" y="0"/>
                  </a:moveTo>
                  <a:lnTo>
                    <a:pt x="168147" y="0"/>
                  </a:lnTo>
                  <a:lnTo>
                    <a:pt x="123448" y="6008"/>
                  </a:lnTo>
                  <a:lnTo>
                    <a:pt x="83281" y="22963"/>
                  </a:lnTo>
                  <a:lnTo>
                    <a:pt x="49250" y="49260"/>
                  </a:lnTo>
                  <a:lnTo>
                    <a:pt x="22957" y="83293"/>
                  </a:lnTo>
                  <a:lnTo>
                    <a:pt x="6006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6" y="885430"/>
                  </a:lnTo>
                  <a:lnTo>
                    <a:pt x="22957" y="925594"/>
                  </a:lnTo>
                  <a:lnTo>
                    <a:pt x="49250" y="959627"/>
                  </a:lnTo>
                  <a:lnTo>
                    <a:pt x="83281" y="985924"/>
                  </a:lnTo>
                  <a:lnTo>
                    <a:pt x="123448" y="1002879"/>
                  </a:lnTo>
                  <a:lnTo>
                    <a:pt x="168147" y="1008888"/>
                  </a:lnTo>
                  <a:lnTo>
                    <a:pt x="2712212" y="1008888"/>
                  </a:lnTo>
                  <a:lnTo>
                    <a:pt x="2756902" y="1002879"/>
                  </a:lnTo>
                  <a:lnTo>
                    <a:pt x="2797066" y="985924"/>
                  </a:lnTo>
                  <a:lnTo>
                    <a:pt x="2831099" y="959627"/>
                  </a:lnTo>
                  <a:lnTo>
                    <a:pt x="2857396" y="925594"/>
                  </a:lnTo>
                  <a:lnTo>
                    <a:pt x="2874351" y="885430"/>
                  </a:lnTo>
                  <a:lnTo>
                    <a:pt x="2880360" y="840740"/>
                  </a:lnTo>
                  <a:lnTo>
                    <a:pt x="2880360" y="168148"/>
                  </a:lnTo>
                  <a:lnTo>
                    <a:pt x="2874351" y="123457"/>
                  </a:lnTo>
                  <a:lnTo>
                    <a:pt x="2857396" y="83293"/>
                  </a:lnTo>
                  <a:lnTo>
                    <a:pt x="2831099" y="49260"/>
                  </a:lnTo>
                  <a:lnTo>
                    <a:pt x="2797066" y="22963"/>
                  </a:lnTo>
                  <a:lnTo>
                    <a:pt x="2756902" y="6008"/>
                  </a:lnTo>
                  <a:lnTo>
                    <a:pt x="271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7" y="2852927"/>
              <a:ext cx="2880360" cy="1009015"/>
            </a:xfrm>
            <a:custGeom>
              <a:avLst/>
              <a:gdLst/>
              <a:ahLst/>
              <a:cxnLst/>
              <a:rect l="l" t="t" r="r" b="b"/>
              <a:pathLst>
                <a:path w="2880360" h="1009014">
                  <a:moveTo>
                    <a:pt x="0" y="168148"/>
                  </a:moveTo>
                  <a:lnTo>
                    <a:pt x="6006" y="123457"/>
                  </a:lnTo>
                  <a:lnTo>
                    <a:pt x="22957" y="83293"/>
                  </a:lnTo>
                  <a:lnTo>
                    <a:pt x="49250" y="49260"/>
                  </a:lnTo>
                  <a:lnTo>
                    <a:pt x="83281" y="22963"/>
                  </a:lnTo>
                  <a:lnTo>
                    <a:pt x="123448" y="6008"/>
                  </a:lnTo>
                  <a:lnTo>
                    <a:pt x="168147" y="0"/>
                  </a:lnTo>
                  <a:lnTo>
                    <a:pt x="2712212" y="0"/>
                  </a:lnTo>
                  <a:lnTo>
                    <a:pt x="2756902" y="6008"/>
                  </a:lnTo>
                  <a:lnTo>
                    <a:pt x="2797066" y="22963"/>
                  </a:lnTo>
                  <a:lnTo>
                    <a:pt x="2831099" y="49260"/>
                  </a:lnTo>
                  <a:lnTo>
                    <a:pt x="2857396" y="83293"/>
                  </a:lnTo>
                  <a:lnTo>
                    <a:pt x="2874351" y="123457"/>
                  </a:lnTo>
                  <a:lnTo>
                    <a:pt x="2880360" y="168148"/>
                  </a:lnTo>
                  <a:lnTo>
                    <a:pt x="2880360" y="840740"/>
                  </a:lnTo>
                  <a:lnTo>
                    <a:pt x="2874351" y="885430"/>
                  </a:lnTo>
                  <a:lnTo>
                    <a:pt x="2857396" y="925594"/>
                  </a:lnTo>
                  <a:lnTo>
                    <a:pt x="2831099" y="959627"/>
                  </a:lnTo>
                  <a:lnTo>
                    <a:pt x="2797066" y="985924"/>
                  </a:lnTo>
                  <a:lnTo>
                    <a:pt x="2756902" y="1002879"/>
                  </a:lnTo>
                  <a:lnTo>
                    <a:pt x="2712212" y="1008888"/>
                  </a:lnTo>
                  <a:lnTo>
                    <a:pt x="168147" y="1008888"/>
                  </a:lnTo>
                  <a:lnTo>
                    <a:pt x="123448" y="1002879"/>
                  </a:lnTo>
                  <a:lnTo>
                    <a:pt x="83281" y="985924"/>
                  </a:lnTo>
                  <a:lnTo>
                    <a:pt x="49250" y="959627"/>
                  </a:lnTo>
                  <a:lnTo>
                    <a:pt x="22957" y="925594"/>
                  </a:lnTo>
                  <a:lnTo>
                    <a:pt x="6006" y="885430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5832" y="3192857"/>
            <a:ext cx="347387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первоочередной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порядок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4527" y="4209288"/>
            <a:ext cx="4259580" cy="1033780"/>
            <a:chOff x="310895" y="4209288"/>
            <a:chExt cx="3194685" cy="10337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323087" y="4221480"/>
              <a:ext cx="3169920" cy="1009015"/>
            </a:xfrm>
            <a:custGeom>
              <a:avLst/>
              <a:gdLst/>
              <a:ahLst/>
              <a:cxnLst/>
              <a:rect l="l" t="t" r="r" b="b"/>
              <a:pathLst>
                <a:path w="3169920" h="1009014">
                  <a:moveTo>
                    <a:pt x="3001772" y="0"/>
                  </a:moveTo>
                  <a:lnTo>
                    <a:pt x="168147" y="0"/>
                  </a:lnTo>
                  <a:lnTo>
                    <a:pt x="123448" y="6008"/>
                  </a:lnTo>
                  <a:lnTo>
                    <a:pt x="83281" y="22963"/>
                  </a:lnTo>
                  <a:lnTo>
                    <a:pt x="49250" y="49260"/>
                  </a:lnTo>
                  <a:lnTo>
                    <a:pt x="22957" y="83293"/>
                  </a:lnTo>
                  <a:lnTo>
                    <a:pt x="6006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6" y="885430"/>
                  </a:lnTo>
                  <a:lnTo>
                    <a:pt x="22957" y="925594"/>
                  </a:lnTo>
                  <a:lnTo>
                    <a:pt x="49250" y="959627"/>
                  </a:lnTo>
                  <a:lnTo>
                    <a:pt x="83281" y="985924"/>
                  </a:lnTo>
                  <a:lnTo>
                    <a:pt x="123448" y="1002879"/>
                  </a:lnTo>
                  <a:lnTo>
                    <a:pt x="168147" y="1008888"/>
                  </a:lnTo>
                  <a:lnTo>
                    <a:pt x="3001772" y="1008888"/>
                  </a:lnTo>
                  <a:lnTo>
                    <a:pt x="3046462" y="1002879"/>
                  </a:lnTo>
                  <a:lnTo>
                    <a:pt x="3086626" y="985924"/>
                  </a:lnTo>
                  <a:lnTo>
                    <a:pt x="3120659" y="959627"/>
                  </a:lnTo>
                  <a:lnTo>
                    <a:pt x="3146956" y="925594"/>
                  </a:lnTo>
                  <a:lnTo>
                    <a:pt x="3163911" y="885430"/>
                  </a:lnTo>
                  <a:lnTo>
                    <a:pt x="3169920" y="840740"/>
                  </a:lnTo>
                  <a:lnTo>
                    <a:pt x="3169920" y="168148"/>
                  </a:lnTo>
                  <a:lnTo>
                    <a:pt x="3163911" y="123457"/>
                  </a:lnTo>
                  <a:lnTo>
                    <a:pt x="3146956" y="83293"/>
                  </a:lnTo>
                  <a:lnTo>
                    <a:pt x="3120659" y="49260"/>
                  </a:lnTo>
                  <a:lnTo>
                    <a:pt x="3086626" y="22963"/>
                  </a:lnTo>
                  <a:lnTo>
                    <a:pt x="3046462" y="6008"/>
                  </a:lnTo>
                  <a:lnTo>
                    <a:pt x="30017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7" y="4221480"/>
              <a:ext cx="3169920" cy="1009015"/>
            </a:xfrm>
            <a:custGeom>
              <a:avLst/>
              <a:gdLst/>
              <a:ahLst/>
              <a:cxnLst/>
              <a:rect l="l" t="t" r="r" b="b"/>
              <a:pathLst>
                <a:path w="3169920" h="1009014">
                  <a:moveTo>
                    <a:pt x="0" y="168148"/>
                  </a:moveTo>
                  <a:lnTo>
                    <a:pt x="6006" y="123457"/>
                  </a:lnTo>
                  <a:lnTo>
                    <a:pt x="22957" y="83293"/>
                  </a:lnTo>
                  <a:lnTo>
                    <a:pt x="49250" y="49260"/>
                  </a:lnTo>
                  <a:lnTo>
                    <a:pt x="83281" y="22963"/>
                  </a:lnTo>
                  <a:lnTo>
                    <a:pt x="123448" y="6008"/>
                  </a:lnTo>
                  <a:lnTo>
                    <a:pt x="168147" y="0"/>
                  </a:lnTo>
                  <a:lnTo>
                    <a:pt x="3001772" y="0"/>
                  </a:lnTo>
                  <a:lnTo>
                    <a:pt x="3046462" y="6008"/>
                  </a:lnTo>
                  <a:lnTo>
                    <a:pt x="3086626" y="22963"/>
                  </a:lnTo>
                  <a:lnTo>
                    <a:pt x="3120659" y="49260"/>
                  </a:lnTo>
                  <a:lnTo>
                    <a:pt x="3146956" y="83293"/>
                  </a:lnTo>
                  <a:lnTo>
                    <a:pt x="3163911" y="123457"/>
                  </a:lnTo>
                  <a:lnTo>
                    <a:pt x="3169920" y="168148"/>
                  </a:lnTo>
                  <a:lnTo>
                    <a:pt x="3169920" y="840740"/>
                  </a:lnTo>
                  <a:lnTo>
                    <a:pt x="3163911" y="885430"/>
                  </a:lnTo>
                  <a:lnTo>
                    <a:pt x="3146956" y="925594"/>
                  </a:lnTo>
                  <a:lnTo>
                    <a:pt x="3120659" y="959627"/>
                  </a:lnTo>
                  <a:lnTo>
                    <a:pt x="3086626" y="985924"/>
                  </a:lnTo>
                  <a:lnTo>
                    <a:pt x="3046462" y="1002879"/>
                  </a:lnTo>
                  <a:lnTo>
                    <a:pt x="3001772" y="1008888"/>
                  </a:lnTo>
                  <a:lnTo>
                    <a:pt x="168147" y="1008888"/>
                  </a:lnTo>
                  <a:lnTo>
                    <a:pt x="123448" y="1002879"/>
                  </a:lnTo>
                  <a:lnTo>
                    <a:pt x="83281" y="985924"/>
                  </a:lnTo>
                  <a:lnTo>
                    <a:pt x="49250" y="959627"/>
                  </a:lnTo>
                  <a:lnTo>
                    <a:pt x="22957" y="925594"/>
                  </a:lnTo>
                  <a:lnTo>
                    <a:pt x="6006" y="885430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1815" y="4425188"/>
            <a:ext cx="360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 marR="5080" indent="-9575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право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преимущественного приема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4528" y="5504689"/>
            <a:ext cx="4352713" cy="890269"/>
            <a:chOff x="310895" y="5504688"/>
            <a:chExt cx="3264535" cy="89026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object 16"/>
            <p:cNvSpPr/>
            <p:nvPr/>
          </p:nvSpPr>
          <p:spPr>
            <a:xfrm>
              <a:off x="323087" y="5516880"/>
              <a:ext cx="3240405" cy="866140"/>
            </a:xfrm>
            <a:custGeom>
              <a:avLst/>
              <a:gdLst/>
              <a:ahLst/>
              <a:cxnLst/>
              <a:rect l="l" t="t" r="r" b="b"/>
              <a:pathLst>
                <a:path w="3240404" h="866139">
                  <a:moveTo>
                    <a:pt x="3095752" y="0"/>
                  </a:moveTo>
                  <a:lnTo>
                    <a:pt x="144271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61"/>
                  </a:lnTo>
                  <a:lnTo>
                    <a:pt x="27835" y="806565"/>
                  </a:lnTo>
                  <a:lnTo>
                    <a:pt x="59066" y="837796"/>
                  </a:lnTo>
                  <a:lnTo>
                    <a:pt x="98670" y="858276"/>
                  </a:lnTo>
                  <a:lnTo>
                    <a:pt x="144271" y="865632"/>
                  </a:lnTo>
                  <a:lnTo>
                    <a:pt x="3095752" y="865632"/>
                  </a:lnTo>
                  <a:lnTo>
                    <a:pt x="3141333" y="858276"/>
                  </a:lnTo>
                  <a:lnTo>
                    <a:pt x="3180935" y="837796"/>
                  </a:lnTo>
                  <a:lnTo>
                    <a:pt x="3212173" y="806565"/>
                  </a:lnTo>
                  <a:lnTo>
                    <a:pt x="3232664" y="766961"/>
                  </a:lnTo>
                  <a:lnTo>
                    <a:pt x="3240024" y="721360"/>
                  </a:lnTo>
                  <a:lnTo>
                    <a:pt x="3240024" y="144272"/>
                  </a:lnTo>
                  <a:lnTo>
                    <a:pt x="3232664" y="98690"/>
                  </a:lnTo>
                  <a:lnTo>
                    <a:pt x="3212173" y="59088"/>
                  </a:lnTo>
                  <a:lnTo>
                    <a:pt x="3180935" y="27850"/>
                  </a:lnTo>
                  <a:lnTo>
                    <a:pt x="3141333" y="7359"/>
                  </a:lnTo>
                  <a:lnTo>
                    <a:pt x="30957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087" y="5516880"/>
              <a:ext cx="3240405" cy="866140"/>
            </a:xfrm>
            <a:custGeom>
              <a:avLst/>
              <a:gdLst/>
              <a:ahLst/>
              <a:cxnLst/>
              <a:rect l="l" t="t" r="r" b="b"/>
              <a:pathLst>
                <a:path w="3240404" h="866139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1" y="0"/>
                  </a:lnTo>
                  <a:lnTo>
                    <a:pt x="3095752" y="0"/>
                  </a:lnTo>
                  <a:lnTo>
                    <a:pt x="3141333" y="7359"/>
                  </a:lnTo>
                  <a:lnTo>
                    <a:pt x="3180935" y="27850"/>
                  </a:lnTo>
                  <a:lnTo>
                    <a:pt x="3212173" y="59088"/>
                  </a:lnTo>
                  <a:lnTo>
                    <a:pt x="3232664" y="98690"/>
                  </a:lnTo>
                  <a:lnTo>
                    <a:pt x="3240024" y="144272"/>
                  </a:lnTo>
                  <a:lnTo>
                    <a:pt x="3240024" y="721360"/>
                  </a:lnTo>
                  <a:lnTo>
                    <a:pt x="3232664" y="766961"/>
                  </a:lnTo>
                  <a:lnTo>
                    <a:pt x="3212173" y="806565"/>
                  </a:lnTo>
                  <a:lnTo>
                    <a:pt x="3180935" y="837796"/>
                  </a:lnTo>
                  <a:lnTo>
                    <a:pt x="3141333" y="858276"/>
                  </a:lnTo>
                  <a:lnTo>
                    <a:pt x="3095752" y="865632"/>
                  </a:lnTo>
                  <a:lnTo>
                    <a:pt x="144271" y="865632"/>
                  </a:lnTo>
                  <a:lnTo>
                    <a:pt x="98670" y="858276"/>
                  </a:lnTo>
                  <a:lnTo>
                    <a:pt x="59066" y="837796"/>
                  </a:lnTo>
                  <a:lnTo>
                    <a:pt x="27835" y="806565"/>
                  </a:lnTo>
                  <a:lnTo>
                    <a:pt x="7355" y="76696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grpFill/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21013" y="5649265"/>
            <a:ext cx="313859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дополнительные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меры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социальной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поддержки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10182" y="1357298"/>
            <a:ext cx="6465993" cy="1249680"/>
            <a:chOff x="3983735" y="1472183"/>
            <a:chExt cx="4849495" cy="12496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3995927" y="1484375"/>
              <a:ext cx="4825365" cy="1225550"/>
            </a:xfrm>
            <a:custGeom>
              <a:avLst/>
              <a:gdLst/>
              <a:ahLst/>
              <a:cxnLst/>
              <a:rect l="l" t="t" r="r" b="b"/>
              <a:pathLst>
                <a:path w="4825365" h="1225550">
                  <a:moveTo>
                    <a:pt x="4620768" y="0"/>
                  </a:moveTo>
                  <a:lnTo>
                    <a:pt x="204216" y="0"/>
                  </a:ln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1021079"/>
                  </a:lnTo>
                  <a:lnTo>
                    <a:pt x="5393" y="1067901"/>
                  </a:lnTo>
                  <a:lnTo>
                    <a:pt x="20758" y="1110884"/>
                  </a:lnTo>
                  <a:lnTo>
                    <a:pt x="44866" y="1148802"/>
                  </a:lnTo>
                  <a:lnTo>
                    <a:pt x="76493" y="1180429"/>
                  </a:lnTo>
                  <a:lnTo>
                    <a:pt x="114411" y="1204537"/>
                  </a:lnTo>
                  <a:lnTo>
                    <a:pt x="157394" y="1219902"/>
                  </a:lnTo>
                  <a:lnTo>
                    <a:pt x="204216" y="1225296"/>
                  </a:lnTo>
                  <a:lnTo>
                    <a:pt x="4620768" y="1225296"/>
                  </a:lnTo>
                  <a:lnTo>
                    <a:pt x="4667589" y="1219902"/>
                  </a:lnTo>
                  <a:lnTo>
                    <a:pt x="4710572" y="1204537"/>
                  </a:lnTo>
                  <a:lnTo>
                    <a:pt x="4748490" y="1180429"/>
                  </a:lnTo>
                  <a:lnTo>
                    <a:pt x="4780117" y="1148802"/>
                  </a:lnTo>
                  <a:lnTo>
                    <a:pt x="4804225" y="1110884"/>
                  </a:lnTo>
                  <a:lnTo>
                    <a:pt x="4819590" y="1067901"/>
                  </a:lnTo>
                  <a:lnTo>
                    <a:pt x="4824983" y="1021079"/>
                  </a:lnTo>
                  <a:lnTo>
                    <a:pt x="4824983" y="204215"/>
                  </a:lnTo>
                  <a:lnTo>
                    <a:pt x="4819590" y="157394"/>
                  </a:lnTo>
                  <a:lnTo>
                    <a:pt x="4804225" y="114411"/>
                  </a:lnTo>
                  <a:lnTo>
                    <a:pt x="4780117" y="76493"/>
                  </a:lnTo>
                  <a:lnTo>
                    <a:pt x="4748490" y="44866"/>
                  </a:lnTo>
                  <a:lnTo>
                    <a:pt x="4710572" y="20758"/>
                  </a:lnTo>
                  <a:lnTo>
                    <a:pt x="4667589" y="5393"/>
                  </a:lnTo>
                  <a:lnTo>
                    <a:pt x="46207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5927" y="1484375"/>
              <a:ext cx="4825365" cy="1225550"/>
            </a:xfrm>
            <a:custGeom>
              <a:avLst/>
              <a:gdLst/>
              <a:ahLst/>
              <a:cxnLst/>
              <a:rect l="l" t="t" r="r" b="b"/>
              <a:pathLst>
                <a:path w="4825365" h="1225550">
                  <a:moveTo>
                    <a:pt x="0" y="204215"/>
                  </a:moveTo>
                  <a:lnTo>
                    <a:pt x="5393" y="157394"/>
                  </a:lnTo>
                  <a:lnTo>
                    <a:pt x="20758" y="114411"/>
                  </a:lnTo>
                  <a:lnTo>
                    <a:pt x="44866" y="76493"/>
                  </a:lnTo>
                  <a:lnTo>
                    <a:pt x="76493" y="44866"/>
                  </a:lnTo>
                  <a:lnTo>
                    <a:pt x="114411" y="20758"/>
                  </a:lnTo>
                  <a:lnTo>
                    <a:pt x="157394" y="5393"/>
                  </a:lnTo>
                  <a:lnTo>
                    <a:pt x="204216" y="0"/>
                  </a:lnTo>
                  <a:lnTo>
                    <a:pt x="4620768" y="0"/>
                  </a:lnTo>
                  <a:lnTo>
                    <a:pt x="4667589" y="5393"/>
                  </a:lnTo>
                  <a:lnTo>
                    <a:pt x="4710572" y="20758"/>
                  </a:lnTo>
                  <a:lnTo>
                    <a:pt x="4748490" y="44866"/>
                  </a:lnTo>
                  <a:lnTo>
                    <a:pt x="4780117" y="76493"/>
                  </a:lnTo>
                  <a:lnTo>
                    <a:pt x="4804225" y="114411"/>
                  </a:lnTo>
                  <a:lnTo>
                    <a:pt x="4819590" y="157394"/>
                  </a:lnTo>
                  <a:lnTo>
                    <a:pt x="4824983" y="204215"/>
                  </a:lnTo>
                  <a:lnTo>
                    <a:pt x="4824983" y="1021079"/>
                  </a:lnTo>
                  <a:lnTo>
                    <a:pt x="4819590" y="1067901"/>
                  </a:lnTo>
                  <a:lnTo>
                    <a:pt x="4804225" y="1110884"/>
                  </a:lnTo>
                  <a:lnTo>
                    <a:pt x="4780117" y="1148802"/>
                  </a:lnTo>
                  <a:lnTo>
                    <a:pt x="4748490" y="1180429"/>
                  </a:lnTo>
                  <a:lnTo>
                    <a:pt x="4710572" y="1204537"/>
                  </a:lnTo>
                  <a:lnTo>
                    <a:pt x="4667589" y="1219902"/>
                  </a:lnTo>
                  <a:lnTo>
                    <a:pt x="4620768" y="1225296"/>
                  </a:lnTo>
                  <a:lnTo>
                    <a:pt x="204216" y="1225296"/>
                  </a:lnTo>
                  <a:lnTo>
                    <a:pt x="157394" y="1219902"/>
                  </a:lnTo>
                  <a:lnTo>
                    <a:pt x="114411" y="1204537"/>
                  </a:lnTo>
                  <a:lnTo>
                    <a:pt x="76493" y="1180429"/>
                  </a:lnTo>
                  <a:lnTo>
                    <a:pt x="44866" y="1148802"/>
                  </a:lnTo>
                  <a:lnTo>
                    <a:pt x="20758" y="1110884"/>
                  </a:lnTo>
                  <a:lnTo>
                    <a:pt x="5393" y="1067901"/>
                  </a:lnTo>
                  <a:lnTo>
                    <a:pt x="0" y="1021079"/>
                  </a:lnTo>
                  <a:lnTo>
                    <a:pt x="0" y="204215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14171" y="1617676"/>
            <a:ext cx="606636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дети</a:t>
            </a:r>
            <a:r>
              <a:rPr sz="1200" spc="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прокуроров,</a:t>
            </a:r>
            <a:r>
              <a:rPr sz="1200" b="1" spc="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судей</a:t>
            </a:r>
            <a:r>
              <a:rPr sz="1200" b="1" spc="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200" b="1" spc="3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сотрудников</a:t>
            </a:r>
            <a:r>
              <a:rPr sz="1200" b="1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Следственного</a:t>
            </a:r>
            <a:r>
              <a:rPr sz="1200" b="1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комитета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2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Федерации,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4171" y="1983994"/>
            <a:ext cx="60663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1829435" algn="l"/>
                <a:tab pos="2091689" algn="l"/>
                <a:tab pos="2576830" algn="l"/>
                <a:tab pos="3360420" algn="l"/>
                <a:tab pos="4460875" algn="l"/>
              </a:tabLst>
            </a:pPr>
            <a:r>
              <a:rPr sz="1200" b="1" spc="-20" dirty="0">
                <a:solidFill>
                  <a:srgbClr val="244060"/>
                </a:solidFill>
                <a:latin typeface="Calibri"/>
                <a:cs typeface="Calibri"/>
              </a:rPr>
              <a:t>дети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военнослужащих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50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20" dirty="0">
                <a:solidFill>
                  <a:srgbClr val="244060"/>
                </a:solidFill>
                <a:latin typeface="Calibri"/>
                <a:cs typeface="Calibri"/>
              </a:rPr>
              <a:t>дети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граждан,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пребывавших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50" dirty="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14171" y="2166874"/>
            <a:ext cx="60663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8580" algn="l"/>
                <a:tab pos="2622550" algn="l"/>
                <a:tab pos="3430270" algn="l"/>
                <a:tab pos="4290060" algn="l"/>
              </a:tabLst>
            </a:pP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добровольческих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формированиях,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погибших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(умерших)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	</a:t>
            </a:r>
            <a:r>
              <a:rPr sz="1200" b="1" spc="-25" dirty="0">
                <a:solidFill>
                  <a:srgbClr val="244060"/>
                </a:solidFill>
                <a:latin typeface="Calibri"/>
                <a:cs typeface="Calibri"/>
              </a:rPr>
              <a:t>при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14171" y="2349450"/>
            <a:ext cx="224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выполнении</a:t>
            </a:r>
            <a:r>
              <a:rPr sz="1200" b="1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задач</a:t>
            </a:r>
            <a:r>
              <a:rPr sz="1200" b="1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sz="12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244060"/>
                </a:solidFill>
                <a:latin typeface="Calibri"/>
                <a:cs typeface="Calibri"/>
              </a:rPr>
              <a:t>СВО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05121" y="2840735"/>
            <a:ext cx="6372860" cy="1176655"/>
            <a:chOff x="4053840" y="2840735"/>
            <a:chExt cx="4779645" cy="1176655"/>
          </a:xfrm>
          <a:solidFill>
            <a:schemeClr val="bg2">
              <a:lumMod val="75000"/>
            </a:schemeClr>
          </a:solidFill>
        </p:grpSpPr>
        <p:sp>
          <p:nvSpPr>
            <p:cNvPr id="27" name="object 27"/>
            <p:cNvSpPr/>
            <p:nvPr/>
          </p:nvSpPr>
          <p:spPr>
            <a:xfrm>
              <a:off x="4066032" y="2852927"/>
              <a:ext cx="4754880" cy="1152525"/>
            </a:xfrm>
            <a:custGeom>
              <a:avLst/>
              <a:gdLst/>
              <a:ahLst/>
              <a:cxnLst/>
              <a:rect l="l" t="t" r="r" b="b"/>
              <a:pathLst>
                <a:path w="4754880" h="1152525">
                  <a:moveTo>
                    <a:pt x="4562856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4"/>
                  </a:lnTo>
                  <a:lnTo>
                    <a:pt x="4562856" y="1152144"/>
                  </a:lnTo>
                  <a:lnTo>
                    <a:pt x="4606883" y="1147072"/>
                  </a:lnTo>
                  <a:lnTo>
                    <a:pt x="4647300" y="1132625"/>
                  </a:lnTo>
                  <a:lnTo>
                    <a:pt x="4682954" y="1109956"/>
                  </a:lnTo>
                  <a:lnTo>
                    <a:pt x="4712692" y="1080218"/>
                  </a:lnTo>
                  <a:lnTo>
                    <a:pt x="4735361" y="1044564"/>
                  </a:lnTo>
                  <a:lnTo>
                    <a:pt x="4749808" y="1004147"/>
                  </a:lnTo>
                  <a:lnTo>
                    <a:pt x="4754879" y="960120"/>
                  </a:lnTo>
                  <a:lnTo>
                    <a:pt x="4754879" y="192024"/>
                  </a:lnTo>
                  <a:lnTo>
                    <a:pt x="4749808" y="147996"/>
                  </a:lnTo>
                  <a:lnTo>
                    <a:pt x="4735361" y="107579"/>
                  </a:lnTo>
                  <a:lnTo>
                    <a:pt x="4712692" y="71925"/>
                  </a:lnTo>
                  <a:lnTo>
                    <a:pt x="4682954" y="42187"/>
                  </a:lnTo>
                  <a:lnTo>
                    <a:pt x="4647300" y="19518"/>
                  </a:lnTo>
                  <a:lnTo>
                    <a:pt x="4606883" y="5071"/>
                  </a:lnTo>
                  <a:lnTo>
                    <a:pt x="45628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66032" y="2852927"/>
              <a:ext cx="4754880" cy="1152525"/>
            </a:xfrm>
            <a:custGeom>
              <a:avLst/>
              <a:gdLst/>
              <a:ahLst/>
              <a:cxnLst/>
              <a:rect l="l" t="t" r="r" b="b"/>
              <a:pathLst>
                <a:path w="4754880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4562856" y="0"/>
                  </a:lnTo>
                  <a:lnTo>
                    <a:pt x="4606883" y="5071"/>
                  </a:lnTo>
                  <a:lnTo>
                    <a:pt x="4647300" y="19518"/>
                  </a:lnTo>
                  <a:lnTo>
                    <a:pt x="4682954" y="42187"/>
                  </a:lnTo>
                  <a:lnTo>
                    <a:pt x="4712692" y="71925"/>
                  </a:lnTo>
                  <a:lnTo>
                    <a:pt x="4735361" y="107579"/>
                  </a:lnTo>
                  <a:lnTo>
                    <a:pt x="4749808" y="147996"/>
                  </a:lnTo>
                  <a:lnTo>
                    <a:pt x="4754879" y="192024"/>
                  </a:lnTo>
                  <a:lnTo>
                    <a:pt x="4754879" y="960120"/>
                  </a:lnTo>
                  <a:lnTo>
                    <a:pt x="4749808" y="1004147"/>
                  </a:lnTo>
                  <a:lnTo>
                    <a:pt x="4735361" y="1044564"/>
                  </a:lnTo>
                  <a:lnTo>
                    <a:pt x="4712692" y="1080218"/>
                  </a:lnTo>
                  <a:lnTo>
                    <a:pt x="4682954" y="1109956"/>
                  </a:lnTo>
                  <a:lnTo>
                    <a:pt x="4647300" y="1132625"/>
                  </a:lnTo>
                  <a:lnTo>
                    <a:pt x="4606883" y="1147072"/>
                  </a:lnTo>
                  <a:lnTo>
                    <a:pt x="4562856" y="1152144"/>
                  </a:lnTo>
                  <a:lnTo>
                    <a:pt x="192023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604763" y="2860041"/>
            <a:ext cx="598085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дети</a:t>
            </a:r>
            <a:r>
              <a:rPr sz="1200" spc="17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военнослужащих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spc="1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сотрудников</a:t>
            </a:r>
            <a:r>
              <a:rPr sz="1200" spc="18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полиции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spc="1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учреждений</a:t>
            </a:r>
            <a:r>
              <a:rPr sz="1200" b="1" spc="18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органов</a:t>
            </a:r>
            <a:r>
              <a:rPr sz="1200" b="1" spc="1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уголовно-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исполнительной</a:t>
            </a:r>
            <a:r>
              <a:rPr sz="1200" b="1" spc="17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системы,</a:t>
            </a:r>
            <a:r>
              <a:rPr sz="1200" b="1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противопожарной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службы,</a:t>
            </a:r>
            <a:r>
              <a:rPr sz="1200" b="1" spc="22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органов</a:t>
            </a:r>
            <a:r>
              <a:rPr sz="1200" b="1" spc="2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1200" b="1" spc="2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контролю</a:t>
            </a:r>
            <a:r>
              <a:rPr sz="1200" b="1" spc="2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1200" b="1" spc="2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оборотом</a:t>
            </a:r>
            <a:r>
              <a:rPr sz="1200" b="1" spc="229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наркотических средств,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таможенных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органов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Росгвардии,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дети</a:t>
            </a:r>
            <a:r>
              <a:rPr sz="1200" b="1" spc="340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военнослужащих</a:t>
            </a:r>
            <a:r>
              <a:rPr sz="1200" b="1" spc="330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r>
              <a:rPr sz="1200" b="1" spc="345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дети</a:t>
            </a:r>
            <a:r>
              <a:rPr sz="1200" b="1" spc="340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граждан,</a:t>
            </a:r>
            <a:r>
              <a:rPr sz="1200" b="1" spc="330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244060"/>
                </a:solidFill>
                <a:latin typeface="Calibri"/>
                <a:cs typeface="Calibri"/>
              </a:rPr>
              <a:t>пребывающих</a:t>
            </a:r>
            <a:r>
              <a:rPr sz="1200" b="1" spc="345" dirty="0">
                <a:solidFill>
                  <a:srgbClr val="244060"/>
                </a:solidFill>
                <a:latin typeface="Calibri"/>
                <a:cs typeface="Calibri"/>
              </a:rPr>
              <a:t>  </a:t>
            </a:r>
            <a:r>
              <a:rPr sz="1200" b="1" spc="-50" dirty="0">
                <a:solidFill>
                  <a:srgbClr val="244060"/>
                </a:solidFill>
                <a:latin typeface="Calibri"/>
                <a:cs typeface="Calibri"/>
              </a:rPr>
              <a:t>в 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добровольческих</a:t>
            </a:r>
            <a:r>
              <a:rPr sz="1200" b="1" spc="5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44060"/>
                </a:solidFill>
                <a:latin typeface="Calibri"/>
                <a:cs typeface="Calibri"/>
              </a:rPr>
              <a:t>формированиях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405121" y="4209288"/>
            <a:ext cx="6372860" cy="1033780"/>
            <a:chOff x="4053840" y="4209288"/>
            <a:chExt cx="4779645" cy="10337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object 31"/>
            <p:cNvSpPr/>
            <p:nvPr/>
          </p:nvSpPr>
          <p:spPr>
            <a:xfrm>
              <a:off x="4066032" y="4221480"/>
              <a:ext cx="4754880" cy="1009015"/>
            </a:xfrm>
            <a:custGeom>
              <a:avLst/>
              <a:gdLst/>
              <a:ahLst/>
              <a:cxnLst/>
              <a:rect l="l" t="t" r="r" b="b"/>
              <a:pathLst>
                <a:path w="4754880" h="1009014">
                  <a:moveTo>
                    <a:pt x="4586732" y="0"/>
                  </a:moveTo>
                  <a:lnTo>
                    <a:pt x="168147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0"/>
                  </a:lnTo>
                  <a:lnTo>
                    <a:pt x="22963" y="925594"/>
                  </a:lnTo>
                  <a:lnTo>
                    <a:pt x="49260" y="959627"/>
                  </a:lnTo>
                  <a:lnTo>
                    <a:pt x="83293" y="985924"/>
                  </a:lnTo>
                  <a:lnTo>
                    <a:pt x="123457" y="1002879"/>
                  </a:lnTo>
                  <a:lnTo>
                    <a:pt x="168147" y="1008888"/>
                  </a:lnTo>
                  <a:lnTo>
                    <a:pt x="4586732" y="1008888"/>
                  </a:lnTo>
                  <a:lnTo>
                    <a:pt x="4631422" y="1002879"/>
                  </a:lnTo>
                  <a:lnTo>
                    <a:pt x="4671586" y="985924"/>
                  </a:lnTo>
                  <a:lnTo>
                    <a:pt x="4705619" y="959627"/>
                  </a:lnTo>
                  <a:lnTo>
                    <a:pt x="4731916" y="925594"/>
                  </a:lnTo>
                  <a:lnTo>
                    <a:pt x="4748871" y="885430"/>
                  </a:lnTo>
                  <a:lnTo>
                    <a:pt x="4754879" y="840740"/>
                  </a:lnTo>
                  <a:lnTo>
                    <a:pt x="4754879" y="168148"/>
                  </a:lnTo>
                  <a:lnTo>
                    <a:pt x="4748871" y="123457"/>
                  </a:lnTo>
                  <a:lnTo>
                    <a:pt x="4731916" y="83293"/>
                  </a:lnTo>
                  <a:lnTo>
                    <a:pt x="4705619" y="49260"/>
                  </a:lnTo>
                  <a:lnTo>
                    <a:pt x="4671586" y="22963"/>
                  </a:lnTo>
                  <a:lnTo>
                    <a:pt x="4631422" y="6008"/>
                  </a:lnTo>
                  <a:lnTo>
                    <a:pt x="45867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6032" y="4221480"/>
              <a:ext cx="4754880" cy="1009015"/>
            </a:xfrm>
            <a:custGeom>
              <a:avLst/>
              <a:gdLst/>
              <a:ahLst/>
              <a:cxnLst/>
              <a:rect l="l" t="t" r="r" b="b"/>
              <a:pathLst>
                <a:path w="4754880" h="1009014">
                  <a:moveTo>
                    <a:pt x="0" y="168148"/>
                  </a:moveTo>
                  <a:lnTo>
                    <a:pt x="6008" y="123457"/>
                  </a:lnTo>
                  <a:lnTo>
                    <a:pt x="22963" y="83293"/>
                  </a:lnTo>
                  <a:lnTo>
                    <a:pt x="49260" y="49260"/>
                  </a:lnTo>
                  <a:lnTo>
                    <a:pt x="83293" y="22963"/>
                  </a:lnTo>
                  <a:lnTo>
                    <a:pt x="123457" y="6008"/>
                  </a:lnTo>
                  <a:lnTo>
                    <a:pt x="168147" y="0"/>
                  </a:lnTo>
                  <a:lnTo>
                    <a:pt x="4586732" y="0"/>
                  </a:lnTo>
                  <a:lnTo>
                    <a:pt x="4631422" y="6008"/>
                  </a:lnTo>
                  <a:lnTo>
                    <a:pt x="4671586" y="22963"/>
                  </a:lnTo>
                  <a:lnTo>
                    <a:pt x="4705619" y="49260"/>
                  </a:lnTo>
                  <a:lnTo>
                    <a:pt x="4731916" y="83293"/>
                  </a:lnTo>
                  <a:lnTo>
                    <a:pt x="4748871" y="123457"/>
                  </a:lnTo>
                  <a:lnTo>
                    <a:pt x="4754879" y="168148"/>
                  </a:lnTo>
                  <a:lnTo>
                    <a:pt x="4754879" y="840740"/>
                  </a:lnTo>
                  <a:lnTo>
                    <a:pt x="4748871" y="885430"/>
                  </a:lnTo>
                  <a:lnTo>
                    <a:pt x="4731916" y="925594"/>
                  </a:lnTo>
                  <a:lnTo>
                    <a:pt x="4705619" y="959627"/>
                  </a:lnTo>
                  <a:lnTo>
                    <a:pt x="4671586" y="985924"/>
                  </a:lnTo>
                  <a:lnTo>
                    <a:pt x="4631422" y="1002879"/>
                  </a:lnTo>
                  <a:lnTo>
                    <a:pt x="4586732" y="1008888"/>
                  </a:lnTo>
                  <a:lnTo>
                    <a:pt x="168147" y="1008888"/>
                  </a:lnTo>
                  <a:lnTo>
                    <a:pt x="123457" y="1002879"/>
                  </a:lnTo>
                  <a:lnTo>
                    <a:pt x="83293" y="985924"/>
                  </a:lnTo>
                  <a:lnTo>
                    <a:pt x="49260" y="959627"/>
                  </a:lnTo>
                  <a:lnTo>
                    <a:pt x="22963" y="925594"/>
                  </a:lnTo>
                  <a:lnTo>
                    <a:pt x="6008" y="885430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95451" y="4431283"/>
            <a:ext cx="5996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предоставляется</a:t>
            </a:r>
            <a:r>
              <a:rPr sz="1200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ребенку</a:t>
            </a:r>
            <a:r>
              <a:rPr sz="1200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2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государственной</a:t>
            </a:r>
            <a:r>
              <a:rPr sz="1200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1200" spc="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муниципальной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sz="1200" b="1" spc="4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организации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200" spc="4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42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которой</a:t>
            </a:r>
            <a:r>
              <a:rPr sz="1200" b="1" spc="4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обучаются</a:t>
            </a:r>
            <a:r>
              <a:rPr sz="1200" b="1" spc="42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его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полнородные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неполнородные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брат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и (или)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сестра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91200" y="5504688"/>
            <a:ext cx="5698067" cy="817244"/>
            <a:chOff x="4343400" y="5504688"/>
            <a:chExt cx="4273550" cy="8172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object 35"/>
            <p:cNvSpPr/>
            <p:nvPr/>
          </p:nvSpPr>
          <p:spPr>
            <a:xfrm>
              <a:off x="4355591" y="5516880"/>
              <a:ext cx="4249420" cy="792480"/>
            </a:xfrm>
            <a:custGeom>
              <a:avLst/>
              <a:gdLst/>
              <a:ahLst/>
              <a:cxnLst/>
              <a:rect l="l" t="t" r="r" b="b"/>
              <a:pathLst>
                <a:path w="4249420" h="792479">
                  <a:moveTo>
                    <a:pt x="4116832" y="0"/>
                  </a:moveTo>
                  <a:lnTo>
                    <a:pt x="132080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48"/>
                  </a:lnTo>
                  <a:lnTo>
                    <a:pt x="25497" y="738406"/>
                  </a:lnTo>
                  <a:lnTo>
                    <a:pt x="54095" y="766997"/>
                  </a:lnTo>
                  <a:lnTo>
                    <a:pt x="90350" y="785746"/>
                  </a:lnTo>
                  <a:lnTo>
                    <a:pt x="132080" y="792480"/>
                  </a:lnTo>
                  <a:lnTo>
                    <a:pt x="4116832" y="792480"/>
                  </a:lnTo>
                  <a:lnTo>
                    <a:pt x="4158561" y="785746"/>
                  </a:lnTo>
                  <a:lnTo>
                    <a:pt x="4194816" y="766997"/>
                  </a:lnTo>
                  <a:lnTo>
                    <a:pt x="4223414" y="738406"/>
                  </a:lnTo>
                  <a:lnTo>
                    <a:pt x="4242173" y="702148"/>
                  </a:lnTo>
                  <a:lnTo>
                    <a:pt x="4248912" y="660400"/>
                  </a:lnTo>
                  <a:lnTo>
                    <a:pt x="4248912" y="132080"/>
                  </a:lnTo>
                  <a:lnTo>
                    <a:pt x="4242173" y="90350"/>
                  </a:lnTo>
                  <a:lnTo>
                    <a:pt x="4223414" y="54095"/>
                  </a:lnTo>
                  <a:lnTo>
                    <a:pt x="4194816" y="25497"/>
                  </a:lnTo>
                  <a:lnTo>
                    <a:pt x="4158561" y="6738"/>
                  </a:lnTo>
                  <a:lnTo>
                    <a:pt x="41168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55591" y="5516880"/>
              <a:ext cx="4249420" cy="792480"/>
            </a:xfrm>
            <a:custGeom>
              <a:avLst/>
              <a:gdLst/>
              <a:ahLst/>
              <a:cxnLst/>
              <a:rect l="l" t="t" r="r" b="b"/>
              <a:pathLst>
                <a:path w="4249420" h="792479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4116832" y="0"/>
                  </a:lnTo>
                  <a:lnTo>
                    <a:pt x="4158561" y="6738"/>
                  </a:lnTo>
                  <a:lnTo>
                    <a:pt x="4194816" y="25497"/>
                  </a:lnTo>
                  <a:lnTo>
                    <a:pt x="4223414" y="54095"/>
                  </a:lnTo>
                  <a:lnTo>
                    <a:pt x="4242173" y="90350"/>
                  </a:lnTo>
                  <a:lnTo>
                    <a:pt x="4248912" y="132080"/>
                  </a:lnTo>
                  <a:lnTo>
                    <a:pt x="4248912" y="660400"/>
                  </a:lnTo>
                  <a:lnTo>
                    <a:pt x="4242173" y="702148"/>
                  </a:lnTo>
                  <a:lnTo>
                    <a:pt x="4223414" y="738406"/>
                  </a:lnTo>
                  <a:lnTo>
                    <a:pt x="4194816" y="766997"/>
                  </a:lnTo>
                  <a:lnTo>
                    <a:pt x="4158561" y="785746"/>
                  </a:lnTo>
                  <a:lnTo>
                    <a:pt x="4116832" y="792480"/>
                  </a:lnTo>
                  <a:lnTo>
                    <a:pt x="132080" y="792480"/>
                  </a:lnTo>
                  <a:lnTo>
                    <a:pt x="90350" y="785746"/>
                  </a:lnTo>
                  <a:lnTo>
                    <a:pt x="54095" y="766997"/>
                  </a:lnTo>
                  <a:lnTo>
                    <a:pt x="25497" y="738406"/>
                  </a:lnTo>
                  <a:lnTo>
                    <a:pt x="6738" y="702148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66968" y="5643168"/>
            <a:ext cx="535432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7390" algn="l"/>
                <a:tab pos="2213610" algn="l"/>
                <a:tab pos="2619375" algn="l"/>
              </a:tabLst>
            </a:pPr>
            <a:r>
              <a:rPr sz="1600" spc="-20" dirty="0">
                <a:latin typeface="Calibri"/>
                <a:cs typeface="Calibri"/>
              </a:rPr>
              <a:t>дети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медицинских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0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педагогических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работников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66464" y="1761745"/>
            <a:ext cx="1284392" cy="454659"/>
            <a:chOff x="2974848" y="1761744"/>
            <a:chExt cx="963294" cy="45465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object 39"/>
            <p:cNvSpPr/>
            <p:nvPr/>
          </p:nvSpPr>
          <p:spPr>
            <a:xfrm>
              <a:off x="2987040" y="1773936"/>
              <a:ext cx="939165" cy="429895"/>
            </a:xfrm>
            <a:custGeom>
              <a:avLst/>
              <a:gdLst/>
              <a:ahLst/>
              <a:cxnLst/>
              <a:rect l="l" t="t" r="r" b="b"/>
              <a:pathLst>
                <a:path w="939164" h="429894">
                  <a:moveTo>
                    <a:pt x="723900" y="0"/>
                  </a:moveTo>
                  <a:lnTo>
                    <a:pt x="723900" y="107441"/>
                  </a:lnTo>
                  <a:lnTo>
                    <a:pt x="0" y="107441"/>
                  </a:lnTo>
                  <a:lnTo>
                    <a:pt x="0" y="322325"/>
                  </a:lnTo>
                  <a:lnTo>
                    <a:pt x="723900" y="322325"/>
                  </a:lnTo>
                  <a:lnTo>
                    <a:pt x="723900" y="429767"/>
                  </a:lnTo>
                  <a:lnTo>
                    <a:pt x="938784" y="214884"/>
                  </a:lnTo>
                  <a:lnTo>
                    <a:pt x="723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87040" y="1773936"/>
              <a:ext cx="939165" cy="429895"/>
            </a:xfrm>
            <a:custGeom>
              <a:avLst/>
              <a:gdLst/>
              <a:ahLst/>
              <a:cxnLst/>
              <a:rect l="l" t="t" r="r" b="b"/>
              <a:pathLst>
                <a:path w="939164" h="429894">
                  <a:moveTo>
                    <a:pt x="0" y="107441"/>
                  </a:moveTo>
                  <a:lnTo>
                    <a:pt x="723900" y="107441"/>
                  </a:lnTo>
                  <a:lnTo>
                    <a:pt x="723900" y="0"/>
                  </a:lnTo>
                  <a:lnTo>
                    <a:pt x="938784" y="214884"/>
                  </a:lnTo>
                  <a:lnTo>
                    <a:pt x="723900" y="429767"/>
                  </a:lnTo>
                  <a:lnTo>
                    <a:pt x="723900" y="322325"/>
                  </a:lnTo>
                  <a:lnTo>
                    <a:pt x="0" y="322325"/>
                  </a:lnTo>
                  <a:lnTo>
                    <a:pt x="0" y="107441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381488" y="3071810"/>
            <a:ext cx="898313" cy="500066"/>
            <a:chOff x="3264408" y="2840735"/>
            <a:chExt cx="673735" cy="384175"/>
          </a:xfrm>
          <a:solidFill>
            <a:schemeClr val="bg2">
              <a:lumMod val="75000"/>
            </a:schemeClr>
          </a:solidFill>
        </p:grpSpPr>
        <p:sp>
          <p:nvSpPr>
            <p:cNvPr id="42" name="object 42"/>
            <p:cNvSpPr/>
            <p:nvPr/>
          </p:nvSpPr>
          <p:spPr>
            <a:xfrm>
              <a:off x="3276600" y="2852927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4">
                  <a:moveTo>
                    <a:pt x="469391" y="0"/>
                  </a:moveTo>
                  <a:lnTo>
                    <a:pt x="469391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469391" y="269748"/>
                  </a:lnTo>
                  <a:lnTo>
                    <a:pt x="469391" y="359663"/>
                  </a:lnTo>
                  <a:lnTo>
                    <a:pt x="649224" y="179832"/>
                  </a:lnTo>
                  <a:lnTo>
                    <a:pt x="4693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76600" y="2852927"/>
              <a:ext cx="649605" cy="360045"/>
            </a:xfrm>
            <a:custGeom>
              <a:avLst/>
              <a:gdLst/>
              <a:ahLst/>
              <a:cxnLst/>
              <a:rect l="l" t="t" r="r" b="b"/>
              <a:pathLst>
                <a:path w="649604" h="360044">
                  <a:moveTo>
                    <a:pt x="0" y="89916"/>
                  </a:moveTo>
                  <a:lnTo>
                    <a:pt x="469391" y="89916"/>
                  </a:lnTo>
                  <a:lnTo>
                    <a:pt x="469391" y="0"/>
                  </a:lnTo>
                  <a:lnTo>
                    <a:pt x="649224" y="179832"/>
                  </a:lnTo>
                  <a:lnTo>
                    <a:pt x="469391" y="359663"/>
                  </a:lnTo>
                  <a:lnTo>
                    <a:pt x="469391" y="269748"/>
                  </a:lnTo>
                  <a:lnTo>
                    <a:pt x="0" y="269748"/>
                  </a:lnTo>
                  <a:lnTo>
                    <a:pt x="0" y="89916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381488" y="3500438"/>
            <a:ext cx="1471507" cy="2592832"/>
            <a:chOff x="3266694" y="3500628"/>
            <a:chExt cx="1103630" cy="259283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0" name="object 50"/>
            <p:cNvSpPr/>
            <p:nvPr/>
          </p:nvSpPr>
          <p:spPr>
            <a:xfrm>
              <a:off x="3266694" y="3500628"/>
              <a:ext cx="1103630" cy="2311400"/>
            </a:xfrm>
            <a:custGeom>
              <a:avLst/>
              <a:gdLst/>
              <a:ahLst/>
              <a:cxnLst/>
              <a:rect l="l" t="t" r="r" b="b"/>
              <a:pathLst>
                <a:path w="1103629" h="2311400">
                  <a:moveTo>
                    <a:pt x="34468" y="49305"/>
                  </a:moveTo>
                  <a:lnTo>
                    <a:pt x="32051" y="76288"/>
                  </a:lnTo>
                  <a:lnTo>
                    <a:pt x="1078483" y="2310866"/>
                  </a:lnTo>
                  <a:lnTo>
                    <a:pt x="1103376" y="2299233"/>
                  </a:lnTo>
                  <a:lnTo>
                    <a:pt x="56824" y="64740"/>
                  </a:lnTo>
                  <a:lnTo>
                    <a:pt x="34468" y="49305"/>
                  </a:lnTo>
                  <a:close/>
                </a:path>
                <a:path w="1103629" h="2311400">
                  <a:moveTo>
                    <a:pt x="11429" y="0"/>
                  </a:moveTo>
                  <a:lnTo>
                    <a:pt x="761" y="118237"/>
                  </a:lnTo>
                  <a:lnTo>
                    <a:pt x="0" y="125730"/>
                  </a:lnTo>
                  <a:lnTo>
                    <a:pt x="5587" y="132461"/>
                  </a:lnTo>
                  <a:lnTo>
                    <a:pt x="13080" y="133096"/>
                  </a:lnTo>
                  <a:lnTo>
                    <a:pt x="20700" y="133858"/>
                  </a:lnTo>
                  <a:lnTo>
                    <a:pt x="27304" y="128270"/>
                  </a:lnTo>
                  <a:lnTo>
                    <a:pt x="28066" y="120777"/>
                  </a:lnTo>
                  <a:lnTo>
                    <a:pt x="32051" y="76288"/>
                  </a:lnTo>
                  <a:lnTo>
                    <a:pt x="10540" y="30352"/>
                  </a:lnTo>
                  <a:lnTo>
                    <a:pt x="35305" y="18796"/>
                  </a:lnTo>
                  <a:lnTo>
                    <a:pt x="38650" y="18796"/>
                  </a:lnTo>
                  <a:lnTo>
                    <a:pt x="11429" y="0"/>
                  </a:lnTo>
                  <a:close/>
                </a:path>
                <a:path w="1103629" h="2311400">
                  <a:moveTo>
                    <a:pt x="38650" y="18796"/>
                  </a:moveTo>
                  <a:lnTo>
                    <a:pt x="35305" y="18796"/>
                  </a:lnTo>
                  <a:lnTo>
                    <a:pt x="56824" y="64740"/>
                  </a:lnTo>
                  <a:lnTo>
                    <a:pt x="93471" y="90043"/>
                  </a:lnTo>
                  <a:lnTo>
                    <a:pt x="99821" y="94361"/>
                  </a:lnTo>
                  <a:lnTo>
                    <a:pt x="108330" y="92837"/>
                  </a:lnTo>
                  <a:lnTo>
                    <a:pt x="116966" y="80391"/>
                  </a:lnTo>
                  <a:lnTo>
                    <a:pt x="115315" y="71755"/>
                  </a:lnTo>
                  <a:lnTo>
                    <a:pt x="38650" y="18796"/>
                  </a:lnTo>
                  <a:close/>
                </a:path>
                <a:path w="1103629" h="2311400">
                  <a:moveTo>
                    <a:pt x="35305" y="18796"/>
                  </a:moveTo>
                  <a:lnTo>
                    <a:pt x="10540" y="30352"/>
                  </a:lnTo>
                  <a:lnTo>
                    <a:pt x="32051" y="76288"/>
                  </a:lnTo>
                  <a:lnTo>
                    <a:pt x="34468" y="49305"/>
                  </a:lnTo>
                  <a:lnTo>
                    <a:pt x="15112" y="35941"/>
                  </a:lnTo>
                  <a:lnTo>
                    <a:pt x="36575" y="25781"/>
                  </a:lnTo>
                  <a:lnTo>
                    <a:pt x="38577" y="25781"/>
                  </a:lnTo>
                  <a:lnTo>
                    <a:pt x="35305" y="18796"/>
                  </a:lnTo>
                  <a:close/>
                </a:path>
                <a:path w="1103629" h="2311400">
                  <a:moveTo>
                    <a:pt x="38577" y="25781"/>
                  </a:moveTo>
                  <a:lnTo>
                    <a:pt x="36575" y="25781"/>
                  </a:lnTo>
                  <a:lnTo>
                    <a:pt x="34468" y="49305"/>
                  </a:lnTo>
                  <a:lnTo>
                    <a:pt x="56824" y="64740"/>
                  </a:lnTo>
                  <a:lnTo>
                    <a:pt x="38577" y="25781"/>
                  </a:lnTo>
                  <a:close/>
                </a:path>
                <a:path w="1103629" h="2311400">
                  <a:moveTo>
                    <a:pt x="36575" y="25781"/>
                  </a:moveTo>
                  <a:lnTo>
                    <a:pt x="15112" y="35941"/>
                  </a:lnTo>
                  <a:lnTo>
                    <a:pt x="34468" y="49305"/>
                  </a:lnTo>
                  <a:lnTo>
                    <a:pt x="36575" y="25781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34586" y="4500760"/>
              <a:ext cx="482206" cy="360045"/>
            </a:xfrm>
            <a:custGeom>
              <a:avLst/>
              <a:gdLst/>
              <a:ahLst/>
              <a:cxnLst/>
              <a:rect l="l" t="t" r="r" b="b"/>
              <a:pathLst>
                <a:path w="433070" h="360045">
                  <a:moveTo>
                    <a:pt x="0" y="89915"/>
                  </a:moveTo>
                  <a:lnTo>
                    <a:pt x="252984" y="89915"/>
                  </a:lnTo>
                  <a:lnTo>
                    <a:pt x="252984" y="0"/>
                  </a:lnTo>
                  <a:lnTo>
                    <a:pt x="432815" y="179831"/>
                  </a:lnTo>
                  <a:lnTo>
                    <a:pt x="252984" y="359663"/>
                  </a:lnTo>
                  <a:lnTo>
                    <a:pt x="252984" y="269747"/>
                  </a:lnTo>
                  <a:lnTo>
                    <a:pt x="0" y="269747"/>
                  </a:lnTo>
                  <a:lnTo>
                    <a:pt x="0" y="8991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09416" y="5806440"/>
              <a:ext cx="502920" cy="287020"/>
            </a:xfrm>
            <a:custGeom>
              <a:avLst/>
              <a:gdLst/>
              <a:ahLst/>
              <a:cxnLst/>
              <a:rect l="l" t="t" r="r" b="b"/>
              <a:pathLst>
                <a:path w="502920" h="287020">
                  <a:moveTo>
                    <a:pt x="359663" y="0"/>
                  </a:moveTo>
                  <a:lnTo>
                    <a:pt x="359663" y="71628"/>
                  </a:lnTo>
                  <a:lnTo>
                    <a:pt x="0" y="71628"/>
                  </a:lnTo>
                  <a:lnTo>
                    <a:pt x="0" y="214884"/>
                  </a:lnTo>
                  <a:lnTo>
                    <a:pt x="359663" y="214884"/>
                  </a:lnTo>
                  <a:lnTo>
                    <a:pt x="359663" y="286512"/>
                  </a:lnTo>
                  <a:lnTo>
                    <a:pt x="502920" y="143256"/>
                  </a:lnTo>
                  <a:lnTo>
                    <a:pt x="3596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9416" y="5715206"/>
              <a:ext cx="502920" cy="378254"/>
            </a:xfrm>
            <a:custGeom>
              <a:avLst/>
              <a:gdLst/>
              <a:ahLst/>
              <a:cxnLst/>
              <a:rect l="l" t="t" r="r" b="b"/>
              <a:pathLst>
                <a:path w="502920" h="287020">
                  <a:moveTo>
                    <a:pt x="0" y="71628"/>
                  </a:moveTo>
                  <a:lnTo>
                    <a:pt x="359663" y="71628"/>
                  </a:lnTo>
                  <a:lnTo>
                    <a:pt x="359663" y="0"/>
                  </a:lnTo>
                  <a:lnTo>
                    <a:pt x="502920" y="143256"/>
                  </a:lnTo>
                  <a:lnTo>
                    <a:pt x="359663" y="286512"/>
                  </a:lnTo>
                  <a:lnTo>
                    <a:pt x="359663" y="214884"/>
                  </a:lnTo>
                  <a:lnTo>
                    <a:pt x="0" y="214884"/>
                  </a:lnTo>
                  <a:lnTo>
                    <a:pt x="0" y="71628"/>
                  </a:lnTo>
                  <a:close/>
                </a:path>
              </a:pathLst>
            </a:custGeom>
            <a:grpFill/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785794"/>
            <a:ext cx="11001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Появляется окно:</a:t>
            </a:r>
          </a:p>
          <a:p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138363"/>
            <a:ext cx="10953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142852"/>
            <a:ext cx="10058400" cy="499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 способ: ЕРИСО КО – региональная 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833438"/>
            <a:ext cx="10839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0338"/>
            <a:ext cx="11302220" cy="6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98" y="1845734"/>
            <a:ext cx="11501518" cy="4023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Адрес регистрации ребенка и заявителя вносится в формате ФИАС и только из выпадающего списка</a:t>
            </a:r>
            <a:r>
              <a:rPr lang="ru-RU" sz="2400" dirty="0" smtClean="0">
                <a:solidFill>
                  <a:schemeClr val="tx1"/>
                </a:solidFill>
              </a:rPr>
              <a:t>: область, городской округ/район, населенный пункт, улица, дом.   Квартиру вносить не надо. </a:t>
            </a: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вводе адреса ФИАС вводится ключевое слово, которое вызывает раскрывающийся список. Так, например, для территорий города Кирова ключевое слово «Киров» вводится 3 раза – для области, городского округа и собственно города. Ввод ключевого слова обязателен через запятую с пробелом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ctr">
              <a:buNone/>
            </a:pPr>
            <a:r>
              <a:rPr lang="ru-RU" sz="3200" b="1" u="sng" dirty="0" smtClean="0">
                <a:solidFill>
                  <a:schemeClr val="tx1"/>
                </a:solidFill>
              </a:rPr>
              <a:t>Пример корректно введенного адреса: 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err="1">
                <a:solidFill>
                  <a:schemeClr val="tx1"/>
                </a:solidFill>
              </a:rPr>
              <a:t>обл</a:t>
            </a:r>
            <a:r>
              <a:rPr lang="ru-RU" sz="3200" dirty="0">
                <a:solidFill>
                  <a:schemeClr val="tx1"/>
                </a:solidFill>
              </a:rPr>
              <a:t> Кировская, </a:t>
            </a:r>
            <a:r>
              <a:rPr lang="ru-RU" sz="3200" dirty="0" err="1">
                <a:solidFill>
                  <a:schemeClr val="tx1"/>
                </a:solidFill>
              </a:rPr>
              <a:t>г.о</a:t>
            </a:r>
            <a:r>
              <a:rPr lang="ru-RU" sz="3200" dirty="0">
                <a:solidFill>
                  <a:schemeClr val="tx1"/>
                </a:solidFill>
              </a:rPr>
              <a:t>. город Киров, г Киров, </a:t>
            </a:r>
            <a:r>
              <a:rPr lang="ru-RU" sz="3200" dirty="0" err="1">
                <a:solidFill>
                  <a:schemeClr val="tx1"/>
                </a:solidFill>
              </a:rPr>
              <a:t>ул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Тарасовская, </a:t>
            </a:r>
            <a:r>
              <a:rPr lang="ru-RU" sz="3200" dirty="0">
                <a:solidFill>
                  <a:schemeClr val="tx1"/>
                </a:solidFill>
              </a:rPr>
              <a:t>д. 3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marL="11430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4943"/>
          </a:xfrm>
        </p:spPr>
        <p:txBody>
          <a:bodyPr/>
          <a:lstStyle/>
          <a:p>
            <a:r>
              <a:rPr lang="ru-RU" dirty="0" smtClean="0"/>
              <a:t>Адрес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49" y="1196752"/>
            <a:ext cx="4070701" cy="3446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467" y="1907294"/>
            <a:ext cx="5170549" cy="37362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6" y="2786058"/>
            <a:ext cx="5324312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9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" y="5408"/>
            <a:ext cx="12190270" cy="685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294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0"/>
            <a:ext cx="11525288" cy="63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3144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4" y="1500174"/>
            <a:ext cx="12028206" cy="32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59" y="316101"/>
            <a:ext cx="9742881" cy="4827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право первоочередного приема на обучение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771910"/>
              </p:ext>
            </p:extLst>
          </p:nvPr>
        </p:nvGraphicFramePr>
        <p:xfrm>
          <a:off x="952464" y="857232"/>
          <a:ext cx="10644261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7872847">
                  <a:extLst>
                    <a:ext uri="{9D8B030D-6E8A-4147-A177-3AD203B41FA5}">
                      <a16:colId xmlns:a16="http://schemas.microsoft.com/office/drawing/2014/main" xmlns="" val="2538235294"/>
                    </a:ext>
                  </a:extLst>
                </a:gridCol>
                <a:gridCol w="2771414">
                  <a:extLst>
                    <a:ext uri="{9D8B030D-6E8A-4147-A177-3AD203B41FA5}">
                      <a16:colId xmlns:a16="http://schemas.microsoft.com/office/drawing/2014/main" xmlns="" val="1009481284"/>
                    </a:ext>
                  </a:extLst>
                </a:gridCol>
              </a:tblGrid>
              <a:tr h="3110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специальные звания и проходят службу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полиции;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войсках национальной гвардии РФ;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 и органах уголовно-исполнительной системы;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органах принудительного исполнения РФ;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федеральной противопожарной службе Государственной противопожарной службы;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таможенных органах РФ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служебное удостоверение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прохождении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922989"/>
                  </a:ext>
                </a:extLst>
              </a:tr>
              <a:tr h="186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Военнослужащие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проходят военную службу в Вооруженных Силах Российской Федерации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призыву или контракту;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Российской Федерации, призванные на военную службу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мобилизации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(Указ Президента РФ от 21.09.2022 №647 «Об объявлении частичной мобилизации в Российской Федерации)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прохождении военной службы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56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92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12015618" cy="19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833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завершения формирования заявления необходимо нажать на кнопку «Сохранить».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Данное действие переводит заявление в статус «Черновик». В этом статусе заявление можно просматривать и редактировать.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948" y="1"/>
            <a:ext cx="8132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902" y="500042"/>
            <a:ext cx="10058400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Для завершения подачи заявления необходимо нажать на кнопку подписать.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10" y="1928802"/>
            <a:ext cx="1202637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778" y="428604"/>
            <a:ext cx="10058400" cy="6545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 тогда поменяется статус заявления из «Черновик» в статус «Подано»: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60" y="1785926"/>
            <a:ext cx="11691428" cy="44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понимать: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Факт подачи заявления ещё не является зачислением в общеобразовательную организацию. 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Необходимо предоставить </a:t>
            </a:r>
            <a:r>
              <a:rPr lang="ru-RU" sz="3600" dirty="0" smtClean="0">
                <a:solidFill>
                  <a:schemeClr val="tx1"/>
                </a:solidFill>
              </a:rPr>
              <a:t>копии документов и заполнить бумажные бланки заявления и согласия на обработку персональных данных.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Тестовая апробация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1) ЕРИСО КО: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 период </a:t>
            </a:r>
            <a:r>
              <a:rPr lang="ru-RU" sz="2800" b="1" dirty="0" smtClean="0">
                <a:solidFill>
                  <a:schemeClr val="tx1"/>
                </a:solidFill>
              </a:rPr>
              <a:t>с 17 по 23 марта 2025 года</a:t>
            </a:r>
            <a:r>
              <a:rPr lang="ru-RU" sz="2800" dirty="0" smtClean="0">
                <a:solidFill>
                  <a:schemeClr val="tx1"/>
                </a:solidFill>
              </a:rPr>
              <a:t> родители смогли подать пробные заявления о приёме в школу, которые </a:t>
            </a:r>
            <a:r>
              <a:rPr lang="ru-RU" sz="2800" b="1" dirty="0" smtClean="0">
                <a:solidFill>
                  <a:schemeClr val="tx1"/>
                </a:solidFill>
              </a:rPr>
              <a:t>24 марта 2025 года</a:t>
            </a:r>
            <a:r>
              <a:rPr lang="ru-RU" sz="2800" dirty="0" smtClean="0">
                <a:solidFill>
                  <a:schemeClr val="tx1"/>
                </a:solidFill>
              </a:rPr>
              <a:t> удалены из системы.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2) На </a:t>
            </a:r>
            <a:r>
              <a:rPr lang="ru-RU" sz="2800" b="1" dirty="0" smtClean="0">
                <a:solidFill>
                  <a:schemeClr val="tx1"/>
                </a:solidFill>
              </a:rPr>
              <a:t>ЕПГУ</a:t>
            </a:r>
            <a:r>
              <a:rPr lang="ru-RU" sz="2800" dirty="0" smtClean="0">
                <a:solidFill>
                  <a:schemeClr val="tx1"/>
                </a:solidFill>
              </a:rPr>
              <a:t>, начиная </a:t>
            </a:r>
            <a:r>
              <a:rPr lang="ru-RU" sz="2800" b="1" dirty="0" smtClean="0">
                <a:solidFill>
                  <a:schemeClr val="tx1"/>
                </a:solidFill>
              </a:rPr>
              <a:t>с 17 марта</a:t>
            </a:r>
            <a:r>
              <a:rPr lang="ru-RU" sz="2800" dirty="0" smtClean="0">
                <a:solidFill>
                  <a:schemeClr val="tx1"/>
                </a:solidFill>
              </a:rPr>
              <a:t> граждане смогут сформировать черновик заявления.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293174"/>
          </a:xfrm>
          <a:prstGeom prst="rect">
            <a:avLst/>
          </a:prstGeom>
        </p:spPr>
        <p:txBody>
          <a:bodyPr vert="horz" wrap="square" lIns="0" tIns="61467" rIns="0" bIns="0" rtlCol="0">
            <a:spAutoFit/>
          </a:bodyPr>
          <a:lstStyle/>
          <a:p>
            <a:pPr marL="706755" marR="5080" indent="-55244" algn="ctr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chemeClr val="accent2">
                    <a:lumMod val="75000"/>
                  </a:schemeClr>
                </a:solidFill>
              </a:rPr>
              <a:t>Распорядительные</a:t>
            </a:r>
            <a:r>
              <a:rPr sz="4000" b="1" spc="-1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20" dirty="0">
                <a:solidFill>
                  <a:schemeClr val="accent2">
                    <a:lumMod val="75000"/>
                  </a:schemeClr>
                </a:solidFill>
              </a:rPr>
              <a:t>акты </a:t>
            </a:r>
            <a:r>
              <a:rPr sz="4000" b="1" dirty="0">
                <a:solidFill>
                  <a:schemeClr val="accent2">
                    <a:lumMod val="75000"/>
                  </a:schemeClr>
                </a:solidFill>
              </a:rPr>
              <a:t>(приказы</a:t>
            </a:r>
            <a:r>
              <a:rPr sz="4000" b="1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sz="4000" b="1" spc="-4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spc="-4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spc="-4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sz="4000" b="1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sz="4000" b="1" spc="-25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000" b="1" spc="-10" dirty="0">
                <a:solidFill>
                  <a:schemeClr val="accent2">
                    <a:lumMod val="75000"/>
                  </a:schemeClr>
                </a:solidFill>
              </a:rPr>
              <a:t>зачислении</a:t>
            </a:r>
            <a:endParaRPr sz="4000" b="1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1167" y="2191511"/>
            <a:ext cx="9635912" cy="1536700"/>
            <a:chOff x="1103375" y="2191511"/>
            <a:chExt cx="7226934" cy="1536700"/>
          </a:xfrm>
        </p:grpSpPr>
        <p:sp>
          <p:nvSpPr>
            <p:cNvPr id="4" name="object 4"/>
            <p:cNvSpPr/>
            <p:nvPr/>
          </p:nvSpPr>
          <p:spPr>
            <a:xfrm>
              <a:off x="1115567" y="2203703"/>
              <a:ext cx="7202805" cy="1511935"/>
            </a:xfrm>
            <a:custGeom>
              <a:avLst/>
              <a:gdLst/>
              <a:ahLst/>
              <a:cxnLst/>
              <a:rect l="l" t="t" r="r" b="b"/>
              <a:pathLst>
                <a:path w="7202805" h="1511935">
                  <a:moveTo>
                    <a:pt x="6950456" y="0"/>
                  </a:moveTo>
                  <a:lnTo>
                    <a:pt x="251968" y="0"/>
                  </a:lnTo>
                  <a:lnTo>
                    <a:pt x="206677" y="4058"/>
                  </a:lnTo>
                  <a:lnTo>
                    <a:pt x="164049" y="15759"/>
                  </a:lnTo>
                  <a:lnTo>
                    <a:pt x="124796" y="34393"/>
                  </a:lnTo>
                  <a:lnTo>
                    <a:pt x="89629" y="59248"/>
                  </a:lnTo>
                  <a:lnTo>
                    <a:pt x="59261" y="89614"/>
                  </a:lnTo>
                  <a:lnTo>
                    <a:pt x="34401" y="124779"/>
                  </a:lnTo>
                  <a:lnTo>
                    <a:pt x="15764" y="164034"/>
                  </a:lnTo>
                  <a:lnTo>
                    <a:pt x="4059" y="206667"/>
                  </a:lnTo>
                  <a:lnTo>
                    <a:pt x="0" y="251968"/>
                  </a:lnTo>
                  <a:lnTo>
                    <a:pt x="0" y="1259840"/>
                  </a:lnTo>
                  <a:lnTo>
                    <a:pt x="4059" y="1305140"/>
                  </a:lnTo>
                  <a:lnTo>
                    <a:pt x="15764" y="1347773"/>
                  </a:lnTo>
                  <a:lnTo>
                    <a:pt x="34401" y="1387028"/>
                  </a:lnTo>
                  <a:lnTo>
                    <a:pt x="59261" y="1422193"/>
                  </a:lnTo>
                  <a:lnTo>
                    <a:pt x="89629" y="1452559"/>
                  </a:lnTo>
                  <a:lnTo>
                    <a:pt x="124796" y="1477414"/>
                  </a:lnTo>
                  <a:lnTo>
                    <a:pt x="164049" y="1496048"/>
                  </a:lnTo>
                  <a:lnTo>
                    <a:pt x="206677" y="1507749"/>
                  </a:lnTo>
                  <a:lnTo>
                    <a:pt x="251968" y="1511808"/>
                  </a:lnTo>
                  <a:lnTo>
                    <a:pt x="6950456" y="1511808"/>
                  </a:lnTo>
                  <a:lnTo>
                    <a:pt x="6995756" y="1507749"/>
                  </a:lnTo>
                  <a:lnTo>
                    <a:pt x="7038389" y="1496048"/>
                  </a:lnTo>
                  <a:lnTo>
                    <a:pt x="7077644" y="1477414"/>
                  </a:lnTo>
                  <a:lnTo>
                    <a:pt x="7112809" y="1452559"/>
                  </a:lnTo>
                  <a:lnTo>
                    <a:pt x="7143175" y="1422193"/>
                  </a:lnTo>
                  <a:lnTo>
                    <a:pt x="7168030" y="1387028"/>
                  </a:lnTo>
                  <a:lnTo>
                    <a:pt x="7186664" y="1347773"/>
                  </a:lnTo>
                  <a:lnTo>
                    <a:pt x="7198365" y="1305140"/>
                  </a:lnTo>
                  <a:lnTo>
                    <a:pt x="7202424" y="1259840"/>
                  </a:lnTo>
                  <a:lnTo>
                    <a:pt x="7202424" y="251968"/>
                  </a:lnTo>
                  <a:lnTo>
                    <a:pt x="7198365" y="206667"/>
                  </a:lnTo>
                  <a:lnTo>
                    <a:pt x="7186664" y="164034"/>
                  </a:lnTo>
                  <a:lnTo>
                    <a:pt x="7168030" y="124779"/>
                  </a:lnTo>
                  <a:lnTo>
                    <a:pt x="7143175" y="89614"/>
                  </a:lnTo>
                  <a:lnTo>
                    <a:pt x="7112809" y="59248"/>
                  </a:lnTo>
                  <a:lnTo>
                    <a:pt x="7077644" y="34393"/>
                  </a:lnTo>
                  <a:lnTo>
                    <a:pt x="7038389" y="15759"/>
                  </a:lnTo>
                  <a:lnTo>
                    <a:pt x="6995756" y="4058"/>
                  </a:lnTo>
                  <a:lnTo>
                    <a:pt x="695045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567" y="2203703"/>
              <a:ext cx="7202805" cy="1511935"/>
            </a:xfrm>
            <a:custGeom>
              <a:avLst/>
              <a:gdLst/>
              <a:ahLst/>
              <a:cxnLst/>
              <a:rect l="l" t="t" r="r" b="b"/>
              <a:pathLst>
                <a:path w="7202805" h="1511935">
                  <a:moveTo>
                    <a:pt x="0" y="251968"/>
                  </a:moveTo>
                  <a:lnTo>
                    <a:pt x="4059" y="206667"/>
                  </a:lnTo>
                  <a:lnTo>
                    <a:pt x="15764" y="164034"/>
                  </a:lnTo>
                  <a:lnTo>
                    <a:pt x="34401" y="124779"/>
                  </a:lnTo>
                  <a:lnTo>
                    <a:pt x="59261" y="89614"/>
                  </a:lnTo>
                  <a:lnTo>
                    <a:pt x="89629" y="59248"/>
                  </a:lnTo>
                  <a:lnTo>
                    <a:pt x="124796" y="34393"/>
                  </a:lnTo>
                  <a:lnTo>
                    <a:pt x="164049" y="15759"/>
                  </a:lnTo>
                  <a:lnTo>
                    <a:pt x="206677" y="4058"/>
                  </a:lnTo>
                  <a:lnTo>
                    <a:pt x="251968" y="0"/>
                  </a:lnTo>
                  <a:lnTo>
                    <a:pt x="6950456" y="0"/>
                  </a:lnTo>
                  <a:lnTo>
                    <a:pt x="6995756" y="4058"/>
                  </a:lnTo>
                  <a:lnTo>
                    <a:pt x="7038389" y="15759"/>
                  </a:lnTo>
                  <a:lnTo>
                    <a:pt x="7077644" y="34393"/>
                  </a:lnTo>
                  <a:lnTo>
                    <a:pt x="7112809" y="59248"/>
                  </a:lnTo>
                  <a:lnTo>
                    <a:pt x="7143175" y="89614"/>
                  </a:lnTo>
                  <a:lnTo>
                    <a:pt x="7168030" y="124779"/>
                  </a:lnTo>
                  <a:lnTo>
                    <a:pt x="7186664" y="164034"/>
                  </a:lnTo>
                  <a:lnTo>
                    <a:pt x="7198365" y="206667"/>
                  </a:lnTo>
                  <a:lnTo>
                    <a:pt x="7202424" y="251968"/>
                  </a:lnTo>
                  <a:lnTo>
                    <a:pt x="7202424" y="1259840"/>
                  </a:lnTo>
                  <a:lnTo>
                    <a:pt x="7198365" y="1305140"/>
                  </a:lnTo>
                  <a:lnTo>
                    <a:pt x="7186664" y="1347773"/>
                  </a:lnTo>
                  <a:lnTo>
                    <a:pt x="7168030" y="1387028"/>
                  </a:lnTo>
                  <a:lnTo>
                    <a:pt x="7143175" y="1422193"/>
                  </a:lnTo>
                  <a:lnTo>
                    <a:pt x="7112809" y="1452559"/>
                  </a:lnTo>
                  <a:lnTo>
                    <a:pt x="7077644" y="1477414"/>
                  </a:lnTo>
                  <a:lnTo>
                    <a:pt x="7038389" y="1496048"/>
                  </a:lnTo>
                  <a:lnTo>
                    <a:pt x="6995756" y="1507749"/>
                  </a:lnTo>
                  <a:lnTo>
                    <a:pt x="6950456" y="1511808"/>
                  </a:lnTo>
                  <a:lnTo>
                    <a:pt x="251968" y="1511808"/>
                  </a:lnTo>
                  <a:lnTo>
                    <a:pt x="206677" y="1507749"/>
                  </a:lnTo>
                  <a:lnTo>
                    <a:pt x="164049" y="1496048"/>
                  </a:lnTo>
                  <a:lnTo>
                    <a:pt x="124796" y="1477414"/>
                  </a:lnTo>
                  <a:lnTo>
                    <a:pt x="89629" y="1452559"/>
                  </a:lnTo>
                  <a:lnTo>
                    <a:pt x="59261" y="1422193"/>
                  </a:lnTo>
                  <a:lnTo>
                    <a:pt x="34401" y="1387028"/>
                  </a:lnTo>
                  <a:lnTo>
                    <a:pt x="15764" y="1347773"/>
                  </a:lnTo>
                  <a:lnTo>
                    <a:pt x="4059" y="1305140"/>
                  </a:lnTo>
                  <a:lnTo>
                    <a:pt x="0" y="1259840"/>
                  </a:lnTo>
                  <a:lnTo>
                    <a:pt x="0" y="251968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91977" y="2385441"/>
            <a:ext cx="91964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Распорядительный</a:t>
            </a:r>
            <a:r>
              <a:rPr sz="1800" spc="155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акт</a:t>
            </a:r>
            <a:r>
              <a:rPr sz="1800" spc="145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(приказ)</a:t>
            </a:r>
            <a:r>
              <a:rPr sz="1800" spc="150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о</a:t>
            </a:r>
            <a:r>
              <a:rPr sz="1800" spc="155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приеме</a:t>
            </a:r>
            <a:r>
              <a:rPr sz="1800" spc="145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детей</a:t>
            </a:r>
            <a:r>
              <a:rPr sz="1800" spc="150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на</a:t>
            </a:r>
            <a:r>
              <a:rPr sz="1800" spc="145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обучение</a:t>
            </a:r>
            <a:r>
              <a:rPr sz="1800" spc="140" dirty="0">
                <a:solidFill>
                  <a:srgbClr val="001F5F"/>
                </a:solidFill>
                <a:latin typeface="+mj-lt"/>
                <a:cs typeface="Calibri"/>
              </a:rPr>
              <a:t>  </a:t>
            </a:r>
            <a:r>
              <a:rPr sz="1800" spc="-50" dirty="0">
                <a:solidFill>
                  <a:srgbClr val="001F5F"/>
                </a:solidFill>
                <a:latin typeface="+mj-lt"/>
                <a:cs typeface="Calibri"/>
              </a:rPr>
              <a:t>в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первый</a:t>
            </a:r>
            <a:r>
              <a:rPr sz="1800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класс</a:t>
            </a:r>
            <a:r>
              <a:rPr sz="1800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издается</a:t>
            </a:r>
            <a:r>
              <a:rPr sz="1800" spc="-4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директором</a:t>
            </a:r>
            <a:r>
              <a:rPr sz="1800" spc="-1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школы</a:t>
            </a:r>
            <a:r>
              <a:rPr sz="1800" spc="-3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после</a:t>
            </a:r>
            <a:r>
              <a:rPr sz="1800" spc="-3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завершения</a:t>
            </a:r>
            <a:r>
              <a:rPr sz="1800" spc="-3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приема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заявлений,</a:t>
            </a:r>
            <a:r>
              <a:rPr sz="1800" spc="32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т.е.</a:t>
            </a:r>
            <a:r>
              <a:rPr sz="1800" spc="31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после</a:t>
            </a:r>
            <a:r>
              <a:rPr sz="1800" b="1" spc="31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30</a:t>
            </a:r>
            <a:r>
              <a:rPr sz="1800" b="1" spc="31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июня</a:t>
            </a:r>
            <a:r>
              <a:rPr sz="1800" b="1" spc="30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текущего</a:t>
            </a:r>
            <a:r>
              <a:rPr sz="1800" spc="32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года</a:t>
            </a:r>
            <a:r>
              <a:rPr sz="1800" spc="31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в</a:t>
            </a:r>
            <a:r>
              <a:rPr sz="1800" b="1" spc="31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течение</a:t>
            </a:r>
            <a:r>
              <a:rPr sz="1800" b="1" spc="32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3</a:t>
            </a:r>
            <a:r>
              <a:rPr sz="1800" b="1" spc="26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+mj-lt"/>
                <a:cs typeface="Calibri"/>
              </a:rPr>
              <a:t>рабочих </a:t>
            </a:r>
            <a:r>
              <a:rPr sz="1800" b="1" spc="-20" dirty="0">
                <a:solidFill>
                  <a:srgbClr val="001F5F"/>
                </a:solidFill>
                <a:latin typeface="+mj-lt"/>
                <a:cs typeface="Calibri"/>
              </a:rPr>
              <a:t>дней</a:t>
            </a:r>
            <a:endParaRPr sz="1800">
              <a:latin typeface="+mj-lt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68704" y="3992879"/>
            <a:ext cx="9538545" cy="1682750"/>
            <a:chOff x="1176527" y="3992879"/>
            <a:chExt cx="7153909" cy="1682750"/>
          </a:xfrm>
        </p:grpSpPr>
        <p:sp>
          <p:nvSpPr>
            <p:cNvPr id="8" name="object 8"/>
            <p:cNvSpPr/>
            <p:nvPr/>
          </p:nvSpPr>
          <p:spPr>
            <a:xfrm>
              <a:off x="1188719" y="4005071"/>
              <a:ext cx="7129780" cy="1658620"/>
            </a:xfrm>
            <a:custGeom>
              <a:avLst/>
              <a:gdLst/>
              <a:ahLst/>
              <a:cxnLst/>
              <a:rect l="l" t="t" r="r" b="b"/>
              <a:pathLst>
                <a:path w="7129780" h="1658620">
                  <a:moveTo>
                    <a:pt x="6852920" y="0"/>
                  </a:moveTo>
                  <a:lnTo>
                    <a:pt x="276352" y="0"/>
                  </a:lnTo>
                  <a:lnTo>
                    <a:pt x="226669" y="4451"/>
                  </a:lnTo>
                  <a:lnTo>
                    <a:pt x="179912" y="17285"/>
                  </a:lnTo>
                  <a:lnTo>
                    <a:pt x="136858" y="37723"/>
                  </a:lnTo>
                  <a:lnTo>
                    <a:pt x="98289" y="64984"/>
                  </a:lnTo>
                  <a:lnTo>
                    <a:pt x="64984" y="98289"/>
                  </a:lnTo>
                  <a:lnTo>
                    <a:pt x="37723" y="136858"/>
                  </a:lnTo>
                  <a:lnTo>
                    <a:pt x="17285" y="179912"/>
                  </a:lnTo>
                  <a:lnTo>
                    <a:pt x="4451" y="226669"/>
                  </a:lnTo>
                  <a:lnTo>
                    <a:pt x="0" y="276351"/>
                  </a:lnTo>
                  <a:lnTo>
                    <a:pt x="0" y="1381759"/>
                  </a:lnTo>
                  <a:lnTo>
                    <a:pt x="4451" y="1431442"/>
                  </a:lnTo>
                  <a:lnTo>
                    <a:pt x="17285" y="1478199"/>
                  </a:lnTo>
                  <a:lnTo>
                    <a:pt x="37723" y="1521253"/>
                  </a:lnTo>
                  <a:lnTo>
                    <a:pt x="64984" y="1559822"/>
                  </a:lnTo>
                  <a:lnTo>
                    <a:pt x="98289" y="1593127"/>
                  </a:lnTo>
                  <a:lnTo>
                    <a:pt x="136858" y="1620388"/>
                  </a:lnTo>
                  <a:lnTo>
                    <a:pt x="179912" y="1640826"/>
                  </a:lnTo>
                  <a:lnTo>
                    <a:pt x="226669" y="1653660"/>
                  </a:lnTo>
                  <a:lnTo>
                    <a:pt x="276352" y="1658112"/>
                  </a:lnTo>
                  <a:lnTo>
                    <a:pt x="6852920" y="1658112"/>
                  </a:lnTo>
                  <a:lnTo>
                    <a:pt x="6902602" y="1653660"/>
                  </a:lnTo>
                  <a:lnTo>
                    <a:pt x="6949359" y="1640826"/>
                  </a:lnTo>
                  <a:lnTo>
                    <a:pt x="6992413" y="1620388"/>
                  </a:lnTo>
                  <a:lnTo>
                    <a:pt x="7030982" y="1593127"/>
                  </a:lnTo>
                  <a:lnTo>
                    <a:pt x="7064287" y="1559822"/>
                  </a:lnTo>
                  <a:lnTo>
                    <a:pt x="7091548" y="1521253"/>
                  </a:lnTo>
                  <a:lnTo>
                    <a:pt x="7111986" y="1478199"/>
                  </a:lnTo>
                  <a:lnTo>
                    <a:pt x="7124820" y="1431442"/>
                  </a:lnTo>
                  <a:lnTo>
                    <a:pt x="7129272" y="1381759"/>
                  </a:lnTo>
                  <a:lnTo>
                    <a:pt x="7129272" y="276351"/>
                  </a:lnTo>
                  <a:lnTo>
                    <a:pt x="7124820" y="226669"/>
                  </a:lnTo>
                  <a:lnTo>
                    <a:pt x="7111986" y="179912"/>
                  </a:lnTo>
                  <a:lnTo>
                    <a:pt x="7091548" y="136858"/>
                  </a:lnTo>
                  <a:lnTo>
                    <a:pt x="7064287" y="98289"/>
                  </a:lnTo>
                  <a:lnTo>
                    <a:pt x="7030982" y="64984"/>
                  </a:lnTo>
                  <a:lnTo>
                    <a:pt x="6992413" y="37723"/>
                  </a:lnTo>
                  <a:lnTo>
                    <a:pt x="6949359" y="17285"/>
                  </a:lnTo>
                  <a:lnTo>
                    <a:pt x="6902602" y="4451"/>
                  </a:lnTo>
                  <a:lnTo>
                    <a:pt x="6852920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8719" y="4005071"/>
              <a:ext cx="7129780" cy="1658620"/>
            </a:xfrm>
            <a:custGeom>
              <a:avLst/>
              <a:gdLst/>
              <a:ahLst/>
              <a:cxnLst/>
              <a:rect l="l" t="t" r="r" b="b"/>
              <a:pathLst>
                <a:path w="7129780" h="1658620">
                  <a:moveTo>
                    <a:pt x="0" y="276351"/>
                  </a:moveTo>
                  <a:lnTo>
                    <a:pt x="4451" y="226669"/>
                  </a:lnTo>
                  <a:lnTo>
                    <a:pt x="17285" y="179912"/>
                  </a:lnTo>
                  <a:lnTo>
                    <a:pt x="37723" y="136858"/>
                  </a:lnTo>
                  <a:lnTo>
                    <a:pt x="64984" y="98289"/>
                  </a:lnTo>
                  <a:lnTo>
                    <a:pt x="98289" y="64984"/>
                  </a:lnTo>
                  <a:lnTo>
                    <a:pt x="136858" y="37723"/>
                  </a:lnTo>
                  <a:lnTo>
                    <a:pt x="179912" y="17285"/>
                  </a:lnTo>
                  <a:lnTo>
                    <a:pt x="226669" y="4451"/>
                  </a:lnTo>
                  <a:lnTo>
                    <a:pt x="276352" y="0"/>
                  </a:lnTo>
                  <a:lnTo>
                    <a:pt x="6852920" y="0"/>
                  </a:lnTo>
                  <a:lnTo>
                    <a:pt x="6902602" y="4451"/>
                  </a:lnTo>
                  <a:lnTo>
                    <a:pt x="6949359" y="17285"/>
                  </a:lnTo>
                  <a:lnTo>
                    <a:pt x="6992413" y="37723"/>
                  </a:lnTo>
                  <a:lnTo>
                    <a:pt x="7030982" y="64984"/>
                  </a:lnTo>
                  <a:lnTo>
                    <a:pt x="7064287" y="98289"/>
                  </a:lnTo>
                  <a:lnTo>
                    <a:pt x="7091548" y="136858"/>
                  </a:lnTo>
                  <a:lnTo>
                    <a:pt x="7111986" y="179912"/>
                  </a:lnTo>
                  <a:lnTo>
                    <a:pt x="7124820" y="226669"/>
                  </a:lnTo>
                  <a:lnTo>
                    <a:pt x="7129272" y="276351"/>
                  </a:lnTo>
                  <a:lnTo>
                    <a:pt x="7129272" y="1381759"/>
                  </a:lnTo>
                  <a:lnTo>
                    <a:pt x="7124820" y="1431442"/>
                  </a:lnTo>
                  <a:lnTo>
                    <a:pt x="7111986" y="1478199"/>
                  </a:lnTo>
                  <a:lnTo>
                    <a:pt x="7091548" y="1521253"/>
                  </a:lnTo>
                  <a:lnTo>
                    <a:pt x="7064287" y="1559822"/>
                  </a:lnTo>
                  <a:lnTo>
                    <a:pt x="7030982" y="1593127"/>
                  </a:lnTo>
                  <a:lnTo>
                    <a:pt x="6992413" y="1620388"/>
                  </a:lnTo>
                  <a:lnTo>
                    <a:pt x="6949359" y="1640826"/>
                  </a:lnTo>
                  <a:lnTo>
                    <a:pt x="6902602" y="1653660"/>
                  </a:lnTo>
                  <a:lnTo>
                    <a:pt x="6852920" y="1658112"/>
                  </a:lnTo>
                  <a:lnTo>
                    <a:pt x="276352" y="1658112"/>
                  </a:lnTo>
                  <a:lnTo>
                    <a:pt x="226669" y="1653660"/>
                  </a:lnTo>
                  <a:lnTo>
                    <a:pt x="179912" y="1640826"/>
                  </a:lnTo>
                  <a:lnTo>
                    <a:pt x="136858" y="1620388"/>
                  </a:lnTo>
                  <a:lnTo>
                    <a:pt x="98289" y="1593127"/>
                  </a:lnTo>
                  <a:lnTo>
                    <a:pt x="64984" y="1559822"/>
                  </a:lnTo>
                  <a:lnTo>
                    <a:pt x="37723" y="1521253"/>
                  </a:lnTo>
                  <a:lnTo>
                    <a:pt x="17285" y="1478199"/>
                  </a:lnTo>
                  <a:lnTo>
                    <a:pt x="4451" y="1431442"/>
                  </a:lnTo>
                  <a:lnTo>
                    <a:pt x="0" y="1381759"/>
                  </a:lnTo>
                  <a:lnTo>
                    <a:pt x="0" y="276351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96797" y="4259021"/>
            <a:ext cx="83845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Распорядительный</a:t>
            </a:r>
            <a:r>
              <a:rPr sz="1800" spc="-5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акт</a:t>
            </a:r>
            <a:r>
              <a:rPr sz="1800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(приказ)</a:t>
            </a:r>
            <a:r>
              <a:rPr sz="1800" spc="-3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о</a:t>
            </a:r>
            <a:r>
              <a:rPr sz="1800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приеме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 детей,</a:t>
            </a:r>
            <a:r>
              <a:rPr sz="1800" spc="-3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на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 основании заявлений,</a:t>
            </a:r>
            <a:r>
              <a:rPr sz="1800" spc="-4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поступивших</a:t>
            </a:r>
            <a:r>
              <a:rPr sz="1800" spc="3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в</a:t>
            </a:r>
            <a:r>
              <a:rPr sz="1800" spc="-3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общеобразовательную</a:t>
            </a:r>
            <a:r>
              <a:rPr sz="1800" spc="1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организацию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после</a:t>
            </a:r>
            <a:r>
              <a:rPr sz="1800" b="1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6</a:t>
            </a:r>
            <a:r>
              <a:rPr sz="1800" b="1" spc="-4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июля</a:t>
            </a:r>
            <a:r>
              <a:rPr sz="1800" b="1" spc="-2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текущего 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года,</a:t>
            </a:r>
            <a:r>
              <a:rPr sz="1800" spc="-5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+mj-lt"/>
                <a:cs typeface="Calibri"/>
              </a:rPr>
              <a:t>издается</a:t>
            </a:r>
            <a:r>
              <a:rPr sz="1800" spc="-6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+mj-lt"/>
                <a:cs typeface="Calibri"/>
              </a:rPr>
              <a:t>директором</a:t>
            </a:r>
            <a:r>
              <a:rPr sz="1800" spc="-6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в</a:t>
            </a:r>
            <a:r>
              <a:rPr sz="1800" b="1" spc="-30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+mj-lt"/>
                <a:cs typeface="Calibri"/>
              </a:rPr>
              <a:t>течение</a:t>
            </a:r>
            <a:endParaRPr sz="180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5</a:t>
            </a:r>
            <a:r>
              <a:rPr sz="1800" b="1" spc="-15" dirty="0">
                <a:solidFill>
                  <a:srgbClr val="001F5F"/>
                </a:solidFill>
                <a:latin typeface="+mj-lt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+mj-lt"/>
                <a:cs typeface="Calibri"/>
              </a:rPr>
              <a:t>рабочих</a:t>
            </a:r>
            <a:r>
              <a:rPr sz="1800" b="1" spc="-20" dirty="0">
                <a:solidFill>
                  <a:srgbClr val="001F5F"/>
                </a:solidFill>
                <a:latin typeface="+mj-lt"/>
                <a:cs typeface="Calibri"/>
              </a:rPr>
              <a:t> дней</a:t>
            </a:r>
            <a:endParaRPr sz="1800"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81026" y="1857364"/>
            <a:ext cx="10287072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dirty="0" smtClean="0"/>
              <a:t>• 8-922-949-99-54</a:t>
            </a:r>
            <a:br>
              <a:rPr lang="ru-RU" sz="4400" dirty="0" smtClean="0"/>
            </a:br>
            <a:r>
              <a:rPr lang="ru-RU" sz="4400" dirty="0" smtClean="0"/>
              <a:t>• 8-922-948-50-12</a:t>
            </a:r>
            <a:br>
              <a:rPr lang="ru-RU" sz="4400" dirty="0" smtClean="0"/>
            </a:br>
            <a:r>
              <a:rPr lang="ru-RU" sz="4400" dirty="0" smtClean="0"/>
              <a:t>Электронная почта: </a:t>
            </a:r>
            <a:r>
              <a:rPr lang="ru-RU" sz="4400" dirty="0" err="1" smtClean="0">
                <a:hlinkClick r:id="rId2"/>
              </a:rPr>
              <a:t>eriso@kirovipk.ru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Чат для родителей в </a:t>
            </a:r>
            <a:r>
              <a:rPr lang="ru-RU" sz="4400" dirty="0" err="1" smtClean="0"/>
              <a:t>Сферум</a:t>
            </a:r>
            <a:r>
              <a:rPr lang="ru-RU" sz="4400" dirty="0" smtClean="0"/>
              <a:t> ВК </a:t>
            </a:r>
            <a:r>
              <a:rPr lang="ru-RU" sz="4400" dirty="0" err="1" smtClean="0"/>
              <a:t>Мессенджер</a:t>
            </a:r>
            <a:r>
              <a:rPr lang="ru-RU" sz="4400" dirty="0" smtClean="0"/>
              <a:t>: </a:t>
            </a:r>
            <a:r>
              <a:rPr lang="ru-RU" sz="4400" dirty="0" smtClean="0">
                <a:hlinkClick r:id="rId3"/>
              </a:rPr>
              <a:t>https://clck.ru/3HFpjc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9555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Телефоны горячей линии (в том числе и для родителей) в ЦОКО: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16" y="5643578"/>
            <a:ext cx="10058400" cy="64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ТОЛЬКО ПО ТЕХНИЧЕСКИМ ВОПРОСАМ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qrcoder.ru/code/?https%3A%2F%2Fclck.ru%2F3HFpjc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9338" y="4000504"/>
            <a:ext cx="2214578" cy="22145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01440" cy="208279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Ответственная за прием документов – заместитель директора по учебной работе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Бурова Елена Алексеевна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0960" y="2143116"/>
          <a:ext cx="11430080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571900"/>
                <a:gridCol w="2024131"/>
                <a:gridCol w="369090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недели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приема документов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Понедельник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 предварительному звонку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Р.т. 55-75-35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e-mail: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sch55@kirovedu.ru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Вторник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Среда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По предварительному звонку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Четверг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latin typeface="+mn-lt"/>
                        </a:rPr>
                        <a:t>Пятница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</a:rPr>
                        <a:t>08:00 - 15:00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85728"/>
            <a:ext cx="11544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3071810"/>
            <a:ext cx="7072362" cy="31432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 всей необходимой информацией можно</a:t>
            </a:r>
            <a:r>
              <a:rPr lang="ru-RU" sz="2800" dirty="0" smtClean="0">
                <a:solidFill>
                  <a:schemeClr val="tx1"/>
                </a:solidFill>
              </a:rPr>
              <a:t> ознакомиться на официальном сайте школы в разделе «Приём в 1-й класс»</a:t>
            </a:r>
            <a:r>
              <a:rPr lang="ru-RU" sz="2800" u="sng" dirty="0" smtClean="0">
                <a:solidFill>
                  <a:schemeClr val="tx1"/>
                </a:solidFill>
              </a:rPr>
              <a:t/>
            </a:r>
            <a:br>
              <a:rPr lang="ru-RU" sz="2800" u="sng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Наши контакты: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Телефон: 55-75-35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Электронная почта: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u="sng" dirty="0" err="1" smtClean="0">
                <a:hlinkClick r:id="rId3"/>
              </a:rPr>
              <a:t>sch</a:t>
            </a:r>
            <a:r>
              <a:rPr lang="ru-RU" sz="2800" u="sng" dirty="0" smtClean="0">
                <a:hlinkClick r:id="rId3"/>
              </a:rPr>
              <a:t>55@</a:t>
            </a:r>
            <a:r>
              <a:rPr lang="en-US" sz="2800" u="sng" dirty="0" err="1" smtClean="0">
                <a:hlinkClick r:id="rId3"/>
              </a:rPr>
              <a:t>kirovedu</a:t>
            </a:r>
            <a:r>
              <a:rPr lang="ru-RU" sz="2800" u="sng" dirty="0" smtClean="0">
                <a:hlinkClick r:id="rId3"/>
              </a:rPr>
              <a:t>.</a:t>
            </a:r>
            <a:r>
              <a:rPr lang="en-US" sz="2800" u="sng" dirty="0" err="1" smtClean="0">
                <a:hlinkClick r:id="rId3"/>
              </a:rPr>
              <a:t>ru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7" name="Рисунок 6" descr="http://qrcoder.ru/code/?https%3A%2F%2Fshkola55kirov-r43.gosweb.gosuslugi.ru%2Fglavnoe%2Fpriem-v-1-y-klass%2F&amp;4&amp;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12" y="1928802"/>
            <a:ext cx="3574084" cy="357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267364"/>
              </p:ext>
            </p:extLst>
          </p:nvPr>
        </p:nvGraphicFramePr>
        <p:xfrm>
          <a:off x="523836" y="214290"/>
          <a:ext cx="11287204" cy="5991021"/>
        </p:xfrm>
        <a:graphic>
          <a:graphicData uri="http://schemas.openxmlformats.org/drawingml/2006/table">
            <a:tbl>
              <a:tblPr firstRow="1" firstCol="1" bandRow="1"/>
              <a:tblGrid>
                <a:gridCol w="7640335">
                  <a:extLst>
                    <a:ext uri="{9D8B030D-6E8A-4147-A177-3AD203B41FA5}">
                      <a16:colId xmlns:a16="http://schemas.microsoft.com/office/drawing/2014/main" xmlns="" val="2087901030"/>
                    </a:ext>
                  </a:extLst>
                </a:gridCol>
                <a:gridCol w="3646869">
                  <a:extLst>
                    <a:ext uri="{9D8B030D-6E8A-4147-A177-3AD203B41FA5}">
                      <a16:colId xmlns:a16="http://schemas.microsoft.com/office/drawing/2014/main" xmlns="" val="2644611353"/>
                    </a:ext>
                  </a:extLst>
                </a:gridCol>
              </a:tblGrid>
              <a:tr h="50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11 Закона Кировской области от 14.10.2013 № 320-ЗО «Об образовании в Кировской области» 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749295"/>
                  </a:ext>
                </a:extLst>
              </a:tr>
              <a:tr h="3362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областных государственных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организаций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оказывающих (участвующих в оказании) первичную медико-санитарную помощь, скорую, в том числе скорую специализированную, медицинскую помощь;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места работы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(наименование медицинской организации;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занимаемой должности работника;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деятельности, которую осуществляет работник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 (участвует в оказании) первичной медико-санитарной помощи, скорой, в том числе скорой специализированной, медицинской помощ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009678"/>
                  </a:ext>
                </a:extLst>
              </a:tr>
              <a:tr h="2029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областных государственных и муниципальных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8064A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21.02.2022 № 225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места работы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(наименование образовательной организации,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занимаемой должности работника)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48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5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Чат в школьную группу </a:t>
            </a:r>
            <a:r>
              <a:rPr lang="ru-RU" dirty="0" err="1" smtClean="0"/>
              <a:t>Сферум</a:t>
            </a:r>
            <a:endParaRPr lang="ru-RU" dirty="0"/>
          </a:p>
        </p:txBody>
      </p:sp>
      <p:pic>
        <p:nvPicPr>
          <p:cNvPr id="1026" name="Picture 2" descr="C:\Users\User\Downloads\eEgy6QSsdr0faY_KM_JzQvlFohiFavM4pXyabh_s26Y1cXYUhVhDaBfPsKGmn3tH_639mjSzFqsgjvQ8J2NwKn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8" y="1928802"/>
            <a:ext cx="4286256" cy="4286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09588" y="264318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+mj-lt"/>
                <a:hlinkClick r:id="rId3"/>
              </a:rPr>
              <a:t>https://sferum.ru/?p=messages&amp;join=aoIc_/LHPkrsd7IZtNOGqnguE24Q2EOukaY</a:t>
            </a:r>
            <a:r>
              <a:rPr lang="en-US" sz="2800" dirty="0" smtClean="0">
                <a:latin typeface="+mj-lt"/>
              </a:rPr>
              <a:t>=</a:t>
            </a:r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школы 55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pic>
        <p:nvPicPr>
          <p:cNvPr id="2050" name="Picture 2" descr="C:\Users\User\Downloads\x1LWWyYgyOPIZY67rEcKHERXVBetZ3khX_R5iA6gkzIcnYNGrGqehQXb22BfvY0-V4QawAClyKlh3fxemqbvVG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0" y="1928802"/>
            <a:ext cx="4214842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3836" y="3000372"/>
            <a:ext cx="5422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vk.com/schooll55_kirov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Категории граждан, имеющих право внеочередного, первоочередного и преимущественного приёма в общеобразовательную организацию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216" y="1857364"/>
            <a:ext cx="10058400" cy="229764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право преимущественного приёма</a:t>
            </a:r>
            <a:r>
              <a:rPr lang="ru-RU" sz="2400" dirty="0" smtClean="0">
                <a:solidFill>
                  <a:schemeClr val="tx1"/>
                </a:solidFill>
              </a:rPr>
              <a:t> на обучение по образовательным программам начального общего образования предоставляется ребёнку в государственной или муниципальной образовательной организации, в которой обучаются его полнородные и </a:t>
            </a:r>
            <a:r>
              <a:rPr lang="ru-RU" sz="2400" dirty="0" err="1" smtClean="0">
                <a:solidFill>
                  <a:schemeClr val="tx1"/>
                </a:solidFill>
              </a:rPr>
              <a:t>неполнородные</a:t>
            </a:r>
            <a:r>
              <a:rPr lang="ru-RU" sz="2400" dirty="0" smtClean="0">
                <a:solidFill>
                  <a:schemeClr val="tx1"/>
                </a:solidFill>
              </a:rPr>
              <a:t> брат и (или) сестра, усыновлённые (удочерённые), дети, опекунами (попечителями) которых являются родители (законные представители) этого ребёнка, или дети, родителями (законными представителями) которых являются опекуны (попечители) этого ребёнка.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09654" y="4857760"/>
            <a:ext cx="98584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заявлению необходимо предоставить </a:t>
            </a:r>
            <a:r>
              <a:rPr lang="ru-RU" sz="2000" i="1" dirty="0" smtClean="0"/>
              <a:t>подтверждающий документ – </a:t>
            </a:r>
            <a:r>
              <a:rPr lang="ru-RU" sz="2000" b="1" i="1" dirty="0" smtClean="0"/>
              <a:t>копию</a:t>
            </a:r>
            <a:r>
              <a:rPr lang="ru-RU" sz="2000" i="1" dirty="0" smtClean="0"/>
              <a:t> свидетельства о рождении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брата и (или) сестры</a:t>
            </a:r>
            <a:r>
              <a:rPr lang="ru-RU" sz="2000" i="1" dirty="0" smtClean="0"/>
              <a:t>, договора о </a:t>
            </a:r>
            <a:r>
              <a:rPr lang="ru-RU" sz="2000" b="1" dirty="0" smtClean="0"/>
              <a:t>патронатной семье</a:t>
            </a:r>
            <a:r>
              <a:rPr lang="ru-RU" sz="2000" i="1" dirty="0" smtClean="0"/>
              <a:t>, об </a:t>
            </a:r>
            <a:r>
              <a:rPr lang="ru-RU" sz="2000" b="1" dirty="0" smtClean="0"/>
              <a:t>опекунской семье</a:t>
            </a:r>
            <a:r>
              <a:rPr lang="ru-RU" sz="2000" i="1" dirty="0" smtClean="0"/>
              <a:t>, </a:t>
            </a:r>
            <a:r>
              <a:rPr lang="ru-RU" sz="2000" b="1" dirty="0" smtClean="0"/>
              <a:t>усыновлении/удочерении.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п. Ганино</a:t>
            </a:r>
            <a:r>
              <a:rPr lang="ru-RU" sz="3200" dirty="0" smtClean="0">
                <a:solidFill>
                  <a:schemeClr val="tx1"/>
                </a:solidFill>
              </a:rPr>
              <a:t> (ул. Центральная, ул. Луговая, ул. Мира, ул. Южная, ул. Западная, ул. Фабричная, ул. Северная, ул. Строителей, ул. Тружеников, ул. </a:t>
            </a:r>
            <a:r>
              <a:rPr lang="ru-RU" sz="3200" dirty="0" err="1" smtClean="0">
                <a:solidFill>
                  <a:schemeClr val="tx1"/>
                </a:solidFill>
              </a:rPr>
              <a:t>Алцыбеева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Щербининская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Красавинская</a:t>
            </a:r>
            <a:r>
              <a:rPr lang="ru-RU" sz="3200" dirty="0" smtClean="0">
                <a:solidFill>
                  <a:schemeClr val="tx1"/>
                </a:solidFill>
              </a:rPr>
              <a:t>, ул. </a:t>
            </a:r>
            <a:r>
              <a:rPr lang="ru-RU" sz="3200" dirty="0" err="1" smtClean="0">
                <a:solidFill>
                  <a:schemeClr val="tx1"/>
                </a:solidFill>
              </a:rPr>
              <a:t>Опалевская</a:t>
            </a:r>
            <a:r>
              <a:rPr lang="ru-RU" sz="3200" dirty="0" smtClean="0">
                <a:solidFill>
                  <a:schemeClr val="tx1"/>
                </a:solidFill>
              </a:rPr>
              <a:t>, ул. Ялтинская, пер. Северный, пер. Школьный, пер. </a:t>
            </a:r>
            <a:r>
              <a:rPr lang="ru-RU" sz="3200" dirty="0" err="1" smtClean="0">
                <a:solidFill>
                  <a:schemeClr val="tx1"/>
                </a:solidFill>
              </a:rPr>
              <a:t>Елпашевский</a:t>
            </a:r>
            <a:r>
              <a:rPr lang="ru-RU" sz="3200" dirty="0" smtClean="0">
                <a:solidFill>
                  <a:schemeClr val="tx1"/>
                </a:solidFill>
              </a:rPr>
              <a:t>, пер. Майский, ул. Майская, ул. Крымская, ул. </a:t>
            </a:r>
            <a:r>
              <a:rPr lang="ru-RU" sz="3200" dirty="0" err="1" smtClean="0">
                <a:solidFill>
                  <a:schemeClr val="tx1"/>
                </a:solidFill>
              </a:rPr>
              <a:t>Шубинская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</a:rPr>
              <a:t>пр-д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Шубинский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2143116"/>
            <a:ext cx="10058400" cy="308346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Слобода Никольская</a:t>
            </a:r>
            <a:r>
              <a:rPr lang="ru-RU" sz="3200" dirty="0" smtClean="0">
                <a:solidFill>
                  <a:schemeClr val="tx1"/>
                </a:solidFill>
              </a:rPr>
              <a:t> (ул. </a:t>
            </a:r>
            <a:r>
              <a:rPr lang="ru-RU" sz="3200" dirty="0" err="1" smtClean="0">
                <a:solidFill>
                  <a:schemeClr val="tx1"/>
                </a:solidFill>
              </a:rPr>
              <a:t>Власовская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Шиховская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Парфетьевская</a:t>
            </a:r>
            <a:r>
              <a:rPr lang="ru-RU" sz="3200" dirty="0" smtClean="0">
                <a:solidFill>
                  <a:schemeClr val="tx1"/>
                </a:solidFill>
              </a:rPr>
              <a:t>; ул. Тарасовская; ул. </a:t>
            </a:r>
            <a:r>
              <a:rPr lang="ru-RU" sz="3200" dirty="0" err="1" smtClean="0">
                <a:solidFill>
                  <a:schemeClr val="tx1"/>
                </a:solidFill>
              </a:rPr>
              <a:t>Молчановская</a:t>
            </a:r>
            <a:r>
              <a:rPr lang="ru-RU" sz="3200" dirty="0" smtClean="0">
                <a:solidFill>
                  <a:schemeClr val="tx1"/>
                </a:solidFill>
              </a:rPr>
              <a:t>; ул. </a:t>
            </a:r>
            <a:r>
              <a:rPr lang="ru-RU" sz="3200" dirty="0" err="1" smtClean="0">
                <a:solidFill>
                  <a:schemeClr val="tx1"/>
                </a:solidFill>
              </a:rPr>
              <a:t>Борисовская</a:t>
            </a:r>
            <a:r>
              <a:rPr lang="ru-RU" sz="3200" dirty="0" smtClean="0">
                <a:solidFill>
                  <a:schemeClr val="tx1"/>
                </a:solidFill>
              </a:rPr>
              <a:t>; </a:t>
            </a:r>
            <a:r>
              <a:rPr lang="ru-RU" sz="3200" dirty="0" err="1" smtClean="0">
                <a:solidFill>
                  <a:schemeClr val="tx1"/>
                </a:solidFill>
              </a:rPr>
              <a:t>пр-д</a:t>
            </a:r>
            <a:r>
              <a:rPr lang="ru-RU" sz="3200" dirty="0" smtClean="0">
                <a:solidFill>
                  <a:schemeClr val="tx1"/>
                </a:solidFill>
              </a:rPr>
              <a:t>  </a:t>
            </a:r>
            <a:r>
              <a:rPr lang="ru-RU" sz="3200" dirty="0" err="1" smtClean="0">
                <a:solidFill>
                  <a:schemeClr val="tx1"/>
                </a:solidFill>
              </a:rPr>
              <a:t>Борисовский</a:t>
            </a:r>
            <a:r>
              <a:rPr lang="ru-RU" sz="3200" dirty="0" smtClean="0">
                <a:solidFill>
                  <a:schemeClr val="tx1"/>
                </a:solidFill>
              </a:rPr>
              <a:t>; </a:t>
            </a:r>
            <a:r>
              <a:rPr lang="ru-RU" sz="3200" dirty="0" err="1" smtClean="0">
                <a:solidFill>
                  <a:schemeClr val="tx1"/>
                </a:solidFill>
              </a:rPr>
              <a:t>пр-д</a:t>
            </a:r>
            <a:r>
              <a:rPr lang="ru-RU" sz="3200" dirty="0" smtClean="0">
                <a:solidFill>
                  <a:schemeClr val="tx1"/>
                </a:solidFill>
              </a:rPr>
              <a:t>  </a:t>
            </a:r>
            <a:r>
              <a:rPr lang="ru-RU" sz="3200" dirty="0" err="1" smtClean="0">
                <a:solidFill>
                  <a:schemeClr val="tx1"/>
                </a:solidFill>
              </a:rPr>
              <a:t>Даниловский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Слобода </a:t>
            </a:r>
            <a:r>
              <a:rPr lang="ru-RU" sz="3200" b="1" dirty="0" err="1" smtClean="0">
                <a:solidFill>
                  <a:schemeClr val="tx1"/>
                </a:solidFill>
              </a:rPr>
              <a:t>Лянгасы</a:t>
            </a:r>
            <a:r>
              <a:rPr lang="ru-RU" sz="3200" dirty="0" smtClean="0">
                <a:solidFill>
                  <a:schemeClr val="tx1"/>
                </a:solidFill>
              </a:rPr>
              <a:t> (ул. Холмогорская; ул. Отрадная; ул. Осинки; ул. Лесопарковая; ул. </a:t>
            </a:r>
            <a:r>
              <a:rPr lang="ru-RU" sz="3200" dirty="0" err="1" smtClean="0">
                <a:solidFill>
                  <a:schemeClr val="tx1"/>
                </a:solidFill>
              </a:rPr>
              <a:t>Широковская</a:t>
            </a:r>
            <a:r>
              <a:rPr lang="ru-RU" sz="3200" dirty="0" smtClean="0">
                <a:solidFill>
                  <a:schemeClr val="tx1"/>
                </a:solidFill>
              </a:rPr>
              <a:t>, 1, 2, 3, 4, 5, 6, 7, 9, 9а, 10, 11, 12, 13, 13а, 14, 15, 16, 17, 18, 19, 19а, 21, 23, 24, 25, 26, 27, 27а, 28, 31, 31а, 32, 32а, 34, 34а, 36, 36а, 38, 38б, 40, 42, 42а)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Закрепленные территории за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МБОУ СОШ № 55 г. Кирова: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946</TotalTime>
  <Words>1618</Words>
  <Application>Microsoft Office PowerPoint</Application>
  <PresentationFormat>Произвольный</PresentationFormat>
  <Paragraphs>205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Ретро</vt:lpstr>
      <vt:lpstr>ПРИЁМ В 1 КЛАСС  НА 2025-2026  УЧЕБНЫЙ ГОД</vt:lpstr>
      <vt:lpstr>Слайд 2</vt:lpstr>
      <vt:lpstr>Сроки приема заявлений</vt:lpstr>
      <vt:lpstr>Категории граждан, имеющих право внеочередного, первоочередного и преимущественного приема</vt:lpstr>
      <vt:lpstr>Копии документов, подтверждающих право первоочередного приема на обучение </vt:lpstr>
      <vt:lpstr>Слайд 6</vt:lpstr>
      <vt:lpstr>Категории граждан, имеющих право внеочередного, первоочередного и преимущественного приёма в общеобразовательную организацию 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Закрепленные территории за  МБОУ СОШ № 55 г. Кирова:</vt:lpstr>
      <vt:lpstr>Начало приемной кампании  1 апреля 2025 года</vt:lpstr>
      <vt:lpstr>Пакет документов для зачисления в 1 класс, которые необходимо заполнить и предоставить в школу: </vt:lpstr>
      <vt:lpstr>Перечень документов для зачисления в 1 класс, которые необходимо приложить к заявлению: </vt:lpstr>
      <vt:lpstr>Иные документы</vt:lpstr>
      <vt:lpstr>Слайд 17</vt:lpstr>
      <vt:lpstr>Подача заявления 1 способ: ЕГПУ - Госуслуги</vt:lpstr>
      <vt:lpstr>Для того, чтобы подать заявление в первый класс образовательной организации в электронном виде, необходимо:</vt:lpstr>
      <vt:lpstr>Авторизоваться на портале Госуслуг с помощью логина и пароля и нажать «Войти»</vt:lpstr>
      <vt:lpstr>При наличии льгот на зачисление указать их на следующем шаге</vt:lpstr>
      <vt:lpstr>Если в семье есть другой ребёнок, который ходит в выбранную школу, необходимо отметить это на форме подачи</vt:lpstr>
      <vt:lpstr>Указать место регистрации ребёнка</vt:lpstr>
      <vt:lpstr>Указать, кем Вы приходитесь ребёнку</vt:lpstr>
      <vt:lpstr>Перейти к заявлению</vt:lpstr>
      <vt:lpstr>Слайд 26</vt:lpstr>
      <vt:lpstr>Если нужной школы Вы не нашли в предложенном списке, то нажмите «Нет нужной школы» и выберите «Указать вручную».</vt:lpstr>
      <vt:lpstr>Слайд 28</vt:lpstr>
      <vt:lpstr>Внесите сведения о ребёнке</vt:lpstr>
      <vt:lpstr>Укажите, какое свидетельство о рождении у ребёнка и заполните данные свидетельства</vt:lpstr>
      <vt:lpstr>Внесите информацию о гражданстве и языках обучения</vt:lpstr>
      <vt:lpstr>Укажите нужны ли ребёнку специальные условия</vt:lpstr>
      <vt:lpstr>Слайд 33</vt:lpstr>
      <vt:lpstr>Слайд 34</vt:lpstr>
      <vt:lpstr>Слайд 35</vt:lpstr>
      <vt:lpstr>2 способ: ЕРИСО КО – региональная система – для тех, кто пользуется электронным дневником</vt:lpstr>
      <vt:lpstr>2 способ: ЕРИСО КО – региональная система</vt:lpstr>
      <vt:lpstr>2 способ: ЕРИСО КО – региональная система</vt:lpstr>
      <vt:lpstr>2 способ: ЕРИСО КО – региональная система</vt:lpstr>
      <vt:lpstr>2 способ: ЕРИСО КО – региональная система</vt:lpstr>
      <vt:lpstr>2 способ: ЕРИСО КО – региональная система</vt:lpstr>
      <vt:lpstr>Слайд 42</vt:lpstr>
      <vt:lpstr>Адрес</vt:lpstr>
      <vt:lpstr>Адрес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Надо понимать:</vt:lpstr>
      <vt:lpstr>Тестовая апробация </vt:lpstr>
      <vt:lpstr>Распорядительные акты (приказы)  о зачислении</vt:lpstr>
      <vt:lpstr>Телефоны горячей линии (в том числе и для родителей) в ЦОКО:</vt:lpstr>
      <vt:lpstr>Ответственная за прием документов – заместитель директора по учебной работе  Бурова Елена Алексеевна </vt:lpstr>
      <vt:lpstr>Со всей необходимой информацией можно ознакомиться на официальном сайте школы в разделе «Приём в 1-й класс» Наши контакты: Телефон: 55-75-35 Электронная почта:  sch55@kirovedu.ru   </vt:lpstr>
      <vt:lpstr>Чат в школьную группу Сферум</vt:lpstr>
      <vt:lpstr>Группа школы 55 Вконтакте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РАЙОНЫ ЮЖНОЙ АМЕРИКИ</dc:title>
  <cp:lastModifiedBy>User</cp:lastModifiedBy>
  <cp:revision>124</cp:revision>
  <dcterms:modified xsi:type="dcterms:W3CDTF">2025-03-27T13:47:03Z</dcterms:modified>
</cp:coreProperties>
</file>